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60" r:id="rId5"/>
    <p:sldId id="262" r:id="rId6"/>
    <p:sldId id="261" r:id="rId7"/>
    <p:sldId id="266" r:id="rId8"/>
    <p:sldId id="263" r:id="rId9"/>
    <p:sldId id="257" r:id="rId10"/>
    <p:sldId id="259" r:id="rId11"/>
    <p:sldId id="264" r:id="rId12"/>
    <p:sldId id="258"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0AEDD56F-9084-4404-B92E-9110ECD0725D}">
          <p14:sldIdLst>
            <p14:sldId id="260"/>
            <p14:sldId id="262"/>
            <p14:sldId id="261"/>
            <p14:sldId id="266"/>
            <p14:sldId id="263"/>
            <p14:sldId id="257"/>
            <p14:sldId id="259"/>
            <p14:sldId id="264"/>
            <p14:sldId id="258"/>
            <p14:sldId id="26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632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BB6877-C0F5-4824-BE2B-DFB5F64840EA}" v="16" dt="2025-03-25T20:35:20.2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4" d="100"/>
          <a:sy n="104" d="100"/>
        </p:scale>
        <p:origin x="144"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 Reilly" userId="e4e1240f-949b-4d98-b786-bf18610c0582" providerId="ADAL" clId="{85BB6877-C0F5-4824-BE2B-DFB5F64840EA}"/>
    <pc:docChg chg="undo custSel addSld modSld sldOrd modSection">
      <pc:chgData name="Will Reilly" userId="e4e1240f-949b-4d98-b786-bf18610c0582" providerId="ADAL" clId="{85BB6877-C0F5-4824-BE2B-DFB5F64840EA}" dt="2025-03-25T20:35:52.819" v="246" actId="478"/>
      <pc:docMkLst>
        <pc:docMk/>
      </pc:docMkLst>
      <pc:sldChg chg="addSp delSp modSp mod">
        <pc:chgData name="Will Reilly" userId="e4e1240f-949b-4d98-b786-bf18610c0582" providerId="ADAL" clId="{85BB6877-C0F5-4824-BE2B-DFB5F64840EA}" dt="2025-03-25T20:35:52.819" v="246" actId="478"/>
        <pc:sldMkLst>
          <pc:docMk/>
          <pc:sldMk cId="3994520184" sldId="257"/>
        </pc:sldMkLst>
        <pc:spChg chg="add del mod">
          <ac:chgData name="Will Reilly" userId="e4e1240f-949b-4d98-b786-bf18610c0582" providerId="ADAL" clId="{85BB6877-C0F5-4824-BE2B-DFB5F64840EA}" dt="2025-03-25T20:35:52.819" v="246" actId="478"/>
          <ac:spMkLst>
            <pc:docMk/>
            <pc:sldMk cId="3994520184" sldId="257"/>
            <ac:spMk id="4" creationId="{7B88571D-9941-A951-A30E-078298DB5199}"/>
          </ac:spMkLst>
        </pc:spChg>
        <pc:graphicFrameChg chg="add del mod">
          <ac:chgData name="Will Reilly" userId="e4e1240f-949b-4d98-b786-bf18610c0582" providerId="ADAL" clId="{85BB6877-C0F5-4824-BE2B-DFB5F64840EA}" dt="2025-03-25T20:35:17.659" v="241" actId="478"/>
          <ac:graphicFrameMkLst>
            <pc:docMk/>
            <pc:sldMk cId="3994520184" sldId="257"/>
            <ac:graphicFrameMk id="5" creationId="{1E55088F-3A87-B294-7ADB-7F30D1E1C21B}"/>
          </ac:graphicFrameMkLst>
        </pc:graphicFrameChg>
        <pc:graphicFrameChg chg="add mod">
          <ac:chgData name="Will Reilly" userId="e4e1240f-949b-4d98-b786-bf18610c0582" providerId="ADAL" clId="{85BB6877-C0F5-4824-BE2B-DFB5F64840EA}" dt="2025-03-25T20:35:45.701" v="245" actId="1076"/>
          <ac:graphicFrameMkLst>
            <pc:docMk/>
            <pc:sldMk cId="3994520184" sldId="257"/>
            <ac:graphicFrameMk id="6" creationId="{FA95E1EF-D823-34E7-4322-E80058031936}"/>
          </ac:graphicFrameMkLst>
        </pc:graphicFrameChg>
        <pc:picChg chg="del">
          <ac:chgData name="Will Reilly" userId="e4e1240f-949b-4d98-b786-bf18610c0582" providerId="ADAL" clId="{85BB6877-C0F5-4824-BE2B-DFB5F64840EA}" dt="2025-03-25T20:35:07.216" v="239" actId="478"/>
          <ac:picMkLst>
            <pc:docMk/>
            <pc:sldMk cId="3994520184" sldId="257"/>
            <ac:picMk id="12" creationId="{490540CC-F1E9-12A6-B6FA-3559FFF7B4A8}"/>
          </ac:picMkLst>
        </pc:picChg>
      </pc:sldChg>
      <pc:sldChg chg="addSp delSp modSp mod ord">
        <pc:chgData name="Will Reilly" userId="e4e1240f-949b-4d98-b786-bf18610c0582" providerId="ADAL" clId="{85BB6877-C0F5-4824-BE2B-DFB5F64840EA}" dt="2025-03-24T21:53:01.856" v="48" actId="20577"/>
        <pc:sldMkLst>
          <pc:docMk/>
          <pc:sldMk cId="3706054413" sldId="258"/>
        </pc:sldMkLst>
        <pc:spChg chg="mod">
          <ac:chgData name="Will Reilly" userId="e4e1240f-949b-4d98-b786-bf18610c0582" providerId="ADAL" clId="{85BB6877-C0F5-4824-BE2B-DFB5F64840EA}" dt="2025-03-24T21:52:52.772" v="47" actId="20577"/>
          <ac:spMkLst>
            <pc:docMk/>
            <pc:sldMk cId="3706054413" sldId="258"/>
            <ac:spMk id="2" creationId="{C279EDCB-7235-462F-2E23-6668FCBBC811}"/>
          </ac:spMkLst>
        </pc:spChg>
        <pc:spChg chg="add del mod">
          <ac:chgData name="Will Reilly" userId="e4e1240f-949b-4d98-b786-bf18610c0582" providerId="ADAL" clId="{85BB6877-C0F5-4824-BE2B-DFB5F64840EA}" dt="2025-03-24T21:50:58.469" v="6"/>
          <ac:spMkLst>
            <pc:docMk/>
            <pc:sldMk cId="3706054413" sldId="258"/>
            <ac:spMk id="4" creationId="{65395268-E2DE-284E-6DFA-BC4BB681221B}"/>
          </ac:spMkLst>
        </pc:spChg>
        <pc:spChg chg="mod">
          <ac:chgData name="Will Reilly" userId="e4e1240f-949b-4d98-b786-bf18610c0582" providerId="ADAL" clId="{85BB6877-C0F5-4824-BE2B-DFB5F64840EA}" dt="2025-03-24T21:53:01.856" v="48" actId="20577"/>
          <ac:spMkLst>
            <pc:docMk/>
            <pc:sldMk cId="3706054413" sldId="258"/>
            <ac:spMk id="5" creationId="{00C5BA4F-EEB3-9A52-2CBB-09DF496A0577}"/>
          </ac:spMkLst>
        </pc:spChg>
        <pc:picChg chg="add mod">
          <ac:chgData name="Will Reilly" userId="e4e1240f-949b-4d98-b786-bf18610c0582" providerId="ADAL" clId="{85BB6877-C0F5-4824-BE2B-DFB5F64840EA}" dt="2025-03-24T21:51:46.279" v="9" actId="1076"/>
          <ac:picMkLst>
            <pc:docMk/>
            <pc:sldMk cId="3706054413" sldId="258"/>
            <ac:picMk id="6" creationId="{80CC73D8-6454-906B-4958-75A8CF43C587}"/>
          </ac:picMkLst>
        </pc:picChg>
        <pc:picChg chg="del">
          <ac:chgData name="Will Reilly" userId="e4e1240f-949b-4d98-b786-bf18610c0582" providerId="ADAL" clId="{85BB6877-C0F5-4824-BE2B-DFB5F64840EA}" dt="2025-03-24T21:50:54.658" v="5" actId="478"/>
          <ac:picMkLst>
            <pc:docMk/>
            <pc:sldMk cId="3706054413" sldId="258"/>
            <ac:picMk id="8" creationId="{DCA6093D-569F-144D-BC00-6A422D9E79ED}"/>
          </ac:picMkLst>
        </pc:picChg>
      </pc:sldChg>
      <pc:sldChg chg="ord">
        <pc:chgData name="Will Reilly" userId="e4e1240f-949b-4d98-b786-bf18610c0582" providerId="ADAL" clId="{85BB6877-C0F5-4824-BE2B-DFB5F64840EA}" dt="2025-03-24T21:50:37.855" v="4"/>
        <pc:sldMkLst>
          <pc:docMk/>
          <pc:sldMk cId="1485734143" sldId="259"/>
        </pc:sldMkLst>
      </pc:sldChg>
      <pc:sldChg chg="modSp mod">
        <pc:chgData name="Will Reilly" userId="e4e1240f-949b-4d98-b786-bf18610c0582" providerId="ADAL" clId="{85BB6877-C0F5-4824-BE2B-DFB5F64840EA}" dt="2025-03-25T01:12:52.576" v="141" actId="1076"/>
        <pc:sldMkLst>
          <pc:docMk/>
          <pc:sldMk cId="1327966837" sldId="261"/>
        </pc:sldMkLst>
        <pc:graphicFrameChg chg="mod">
          <ac:chgData name="Will Reilly" userId="e4e1240f-949b-4d98-b786-bf18610c0582" providerId="ADAL" clId="{85BB6877-C0F5-4824-BE2B-DFB5F64840EA}" dt="2025-03-25T01:12:52.576" v="141" actId="1076"/>
          <ac:graphicFrameMkLst>
            <pc:docMk/>
            <pc:sldMk cId="1327966837" sldId="261"/>
            <ac:graphicFrameMk id="5" creationId="{FD2D6687-C47B-F219-49FD-21C970F6774A}"/>
          </ac:graphicFrameMkLst>
        </pc:graphicFrameChg>
      </pc:sldChg>
      <pc:sldChg chg="modSp mod ord">
        <pc:chgData name="Will Reilly" userId="e4e1240f-949b-4d98-b786-bf18610c0582" providerId="ADAL" clId="{85BB6877-C0F5-4824-BE2B-DFB5F64840EA}" dt="2025-03-25T04:20:47.489" v="237"/>
        <pc:sldMkLst>
          <pc:docMk/>
          <pc:sldMk cId="2108266897" sldId="262"/>
        </pc:sldMkLst>
        <pc:spChg chg="mod">
          <ac:chgData name="Will Reilly" userId="e4e1240f-949b-4d98-b786-bf18610c0582" providerId="ADAL" clId="{85BB6877-C0F5-4824-BE2B-DFB5F64840EA}" dt="2025-03-25T03:07:16.050" v="158" actId="255"/>
          <ac:spMkLst>
            <pc:docMk/>
            <pc:sldMk cId="2108266897" sldId="262"/>
            <ac:spMk id="5" creationId="{AD7930A8-14FD-671C-7E1C-B1D2E04544CE}"/>
          </ac:spMkLst>
        </pc:spChg>
      </pc:sldChg>
      <pc:sldChg chg="modSp mod">
        <pc:chgData name="Will Reilly" userId="e4e1240f-949b-4d98-b786-bf18610c0582" providerId="ADAL" clId="{85BB6877-C0F5-4824-BE2B-DFB5F64840EA}" dt="2025-03-25T03:01:53.840" v="142" actId="404"/>
        <pc:sldMkLst>
          <pc:docMk/>
          <pc:sldMk cId="1736453499" sldId="263"/>
        </pc:sldMkLst>
        <pc:spChg chg="mod">
          <ac:chgData name="Will Reilly" userId="e4e1240f-949b-4d98-b786-bf18610c0582" providerId="ADAL" clId="{85BB6877-C0F5-4824-BE2B-DFB5F64840EA}" dt="2025-03-25T03:01:53.840" v="142" actId="404"/>
          <ac:spMkLst>
            <pc:docMk/>
            <pc:sldMk cId="1736453499" sldId="263"/>
            <ac:spMk id="4" creationId="{B36DC643-624A-049F-5001-2C445E69C6F0}"/>
          </ac:spMkLst>
        </pc:spChg>
      </pc:sldChg>
      <pc:sldChg chg="add">
        <pc:chgData name="Will Reilly" userId="e4e1240f-949b-4d98-b786-bf18610c0582" providerId="ADAL" clId="{85BB6877-C0F5-4824-BE2B-DFB5F64840EA}" dt="2025-03-24T21:50:31.331" v="0" actId="2890"/>
        <pc:sldMkLst>
          <pc:docMk/>
          <pc:sldMk cId="3088338514" sldId="264"/>
        </pc:sldMkLst>
      </pc:sldChg>
      <pc:sldChg chg="modSp add mod ord">
        <pc:chgData name="Will Reilly" userId="e4e1240f-949b-4d98-b786-bf18610c0582" providerId="ADAL" clId="{85BB6877-C0F5-4824-BE2B-DFB5F64840EA}" dt="2025-03-24T23:28:44.578" v="123" actId="5793"/>
        <pc:sldMkLst>
          <pc:docMk/>
          <pc:sldMk cId="2264196149" sldId="265"/>
        </pc:sldMkLst>
        <pc:spChg chg="mod">
          <ac:chgData name="Will Reilly" userId="e4e1240f-949b-4d98-b786-bf18610c0582" providerId="ADAL" clId="{85BB6877-C0F5-4824-BE2B-DFB5F64840EA}" dt="2025-03-24T23:28:44.578" v="123" actId="5793"/>
          <ac:spMkLst>
            <pc:docMk/>
            <pc:sldMk cId="2264196149" sldId="265"/>
            <ac:spMk id="2" creationId="{6A941563-869B-73DD-AE55-2019AB059171}"/>
          </ac:spMkLst>
        </pc:spChg>
        <pc:spChg chg="mod">
          <ac:chgData name="Will Reilly" userId="e4e1240f-949b-4d98-b786-bf18610c0582" providerId="ADAL" clId="{85BB6877-C0F5-4824-BE2B-DFB5F64840EA}" dt="2025-03-24T23:28:18.665" v="106" actId="20577"/>
          <ac:spMkLst>
            <pc:docMk/>
            <pc:sldMk cId="2264196149" sldId="265"/>
            <ac:spMk id="4" creationId="{AFC28F20-9430-577F-A4CA-82D4DB366E91}"/>
          </ac:spMkLst>
        </pc:spChg>
      </pc:sldChg>
      <pc:sldChg chg="addSp delSp modSp new mod ord">
        <pc:chgData name="Will Reilly" userId="e4e1240f-949b-4d98-b786-bf18610c0582" providerId="ADAL" clId="{85BB6877-C0F5-4824-BE2B-DFB5F64840EA}" dt="2025-03-25T04:20:57.014" v="238" actId="207"/>
        <pc:sldMkLst>
          <pc:docMk/>
          <pc:sldMk cId="2169019005" sldId="266"/>
        </pc:sldMkLst>
        <pc:spChg chg="mod">
          <ac:chgData name="Will Reilly" userId="e4e1240f-949b-4d98-b786-bf18610c0582" providerId="ADAL" clId="{85BB6877-C0F5-4824-BE2B-DFB5F64840EA}" dt="2025-03-25T04:20:57.014" v="238" actId="207"/>
          <ac:spMkLst>
            <pc:docMk/>
            <pc:sldMk cId="2169019005" sldId="266"/>
            <ac:spMk id="2" creationId="{FFEEBD21-390B-DAF6-48B3-AD502B20D926}"/>
          </ac:spMkLst>
        </pc:spChg>
        <pc:spChg chg="del">
          <ac:chgData name="Will Reilly" userId="e4e1240f-949b-4d98-b786-bf18610c0582" providerId="ADAL" clId="{85BB6877-C0F5-4824-BE2B-DFB5F64840EA}" dt="2025-03-25T04:12:35.682" v="160"/>
          <ac:spMkLst>
            <pc:docMk/>
            <pc:sldMk cId="2169019005" sldId="266"/>
            <ac:spMk id="3" creationId="{1C94B773-DDC8-EF7A-5918-72FB1B60B2F3}"/>
          </ac:spMkLst>
        </pc:spChg>
        <pc:spChg chg="del">
          <ac:chgData name="Will Reilly" userId="e4e1240f-949b-4d98-b786-bf18610c0582" providerId="ADAL" clId="{85BB6877-C0F5-4824-BE2B-DFB5F64840EA}" dt="2025-03-25T04:18:54.136" v="213" actId="478"/>
          <ac:spMkLst>
            <pc:docMk/>
            <pc:sldMk cId="2169019005" sldId="266"/>
            <ac:spMk id="4" creationId="{E6923C59-153D-3313-FD62-B10DF9B472ED}"/>
          </ac:spMkLst>
        </pc:spChg>
        <pc:graphicFrameChg chg="add mod">
          <ac:chgData name="Will Reilly" userId="e4e1240f-949b-4d98-b786-bf18610c0582" providerId="ADAL" clId="{85BB6877-C0F5-4824-BE2B-DFB5F64840EA}" dt="2025-03-25T04:20:22.815" v="231" actId="1076"/>
          <ac:graphicFrameMkLst>
            <pc:docMk/>
            <pc:sldMk cId="2169019005" sldId="266"/>
            <ac:graphicFrameMk id="5" creationId="{355BF7A8-93C3-F3DC-D953-67A23B5508DA}"/>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manualLayout>
          <c:layoutTarget val="inner"/>
          <c:xMode val="edge"/>
          <c:yMode val="edge"/>
          <c:x val="6.1944717847769032E-2"/>
          <c:y val="5.5646950908588504E-2"/>
          <c:w val="0.91930528215223095"/>
          <c:h val="0.82830895825326245"/>
        </c:manualLayout>
      </c:layout>
      <c:barChart>
        <c:barDir val="col"/>
        <c:grouping val="stacked"/>
        <c:varyColors val="0"/>
        <c:ser>
          <c:idx val="0"/>
          <c:order val="0"/>
          <c:tx>
            <c:strRef>
              <c:f>Sheet1!$B$1</c:f>
              <c:strCache>
                <c:ptCount val="1"/>
                <c:pt idx="0">
                  <c:v>HWEI</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7"/>
                <c:pt idx="0">
                  <c:v>2019</c:v>
                </c:pt>
                <c:pt idx="1">
                  <c:v>2020</c:v>
                </c:pt>
                <c:pt idx="2">
                  <c:v>2021</c:v>
                </c:pt>
                <c:pt idx="3">
                  <c:v>2022</c:v>
                </c:pt>
                <c:pt idx="4">
                  <c:v>2023</c:v>
                </c:pt>
                <c:pt idx="5">
                  <c:v>2024</c:v>
                </c:pt>
                <c:pt idx="6">
                  <c:v>2025</c:v>
                </c:pt>
              </c:numCache>
            </c:numRef>
          </c:cat>
          <c:val>
            <c:numRef>
              <c:f>Sheet1!$B$2:$B$8</c:f>
              <c:numCache>
                <c:formatCode>0</c:formatCode>
                <c:ptCount val="7"/>
                <c:pt idx="0">
                  <c:v>9</c:v>
                </c:pt>
                <c:pt idx="1">
                  <c:v>9</c:v>
                </c:pt>
                <c:pt idx="2">
                  <c:v>14</c:v>
                </c:pt>
                <c:pt idx="3">
                  <c:v>22</c:v>
                </c:pt>
                <c:pt idx="4">
                  <c:v>28</c:v>
                </c:pt>
                <c:pt idx="5">
                  <c:v>24</c:v>
                </c:pt>
                <c:pt idx="6">
                  <c:v>21</c:v>
                </c:pt>
              </c:numCache>
            </c:numRef>
          </c:val>
          <c:extLst>
            <c:ext xmlns:c16="http://schemas.microsoft.com/office/drawing/2014/chart" uri="{C3380CC4-5D6E-409C-BE32-E72D297353CC}">
              <c16:uniqueId val="{00000000-4660-46DE-BD8F-270B76893082}"/>
            </c:ext>
          </c:extLst>
        </c:ser>
        <c:dLbls>
          <c:showLegendKey val="0"/>
          <c:showVal val="1"/>
          <c:showCatName val="0"/>
          <c:showSerName val="0"/>
          <c:showPercent val="0"/>
          <c:showBubbleSize val="0"/>
        </c:dLbls>
        <c:gapWidth val="150"/>
        <c:overlap val="100"/>
        <c:axId val="124551648"/>
        <c:axId val="124545376"/>
      </c:barChart>
      <c:catAx>
        <c:axId val="124551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4545376"/>
        <c:crosses val="autoZero"/>
        <c:auto val="1"/>
        <c:lblAlgn val="ctr"/>
        <c:lblOffset val="100"/>
        <c:noMultiLvlLbl val="0"/>
      </c:catAx>
      <c:valAx>
        <c:axId val="12454537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4551648"/>
        <c:crosses val="autoZero"/>
        <c:crossBetween val="between"/>
      </c:valAx>
      <c:spPr>
        <a:noFill/>
        <a:ln>
          <a:noFill/>
        </a:ln>
        <a:effectLst/>
      </c:spPr>
    </c:plotArea>
    <c:legend>
      <c:legendPos val="b"/>
      <c:layout>
        <c:manualLayout>
          <c:xMode val="edge"/>
          <c:yMode val="edge"/>
          <c:x val="9.7299166666666673E-2"/>
          <c:y val="6.3502500000000003E-2"/>
          <c:w val="0.14041555555555554"/>
          <c:h val="0.13569194444444443"/>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270603-40F7-455F-AA37-2A0FE93C2C56}"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E813B946-FCA0-4441-BA55-8913E467ADAC}">
      <dgm:prSet/>
      <dgm:spPr>
        <a:xfrm>
          <a:off x="2946" y="373475"/>
          <a:ext cx="2337792" cy="1402675"/>
        </a:xfrm>
        <a:prstGeom prst="rect">
          <a:avLst/>
        </a:prstGeom>
        <a:solidFill>
          <a:srgbClr val="E48312">
            <a:hueOff val="0"/>
            <a:satOff val="0"/>
            <a:lumOff val="0"/>
            <a:alphaOff val="0"/>
          </a:srgbClr>
        </a:solidFill>
        <a:ln w="15875" cap="flat" cmpd="sng" algn="ctr">
          <a:solidFill>
            <a:sysClr val="window" lastClr="FFFFFF">
              <a:hueOff val="0"/>
              <a:satOff val="0"/>
              <a:lumOff val="0"/>
              <a:alphaOff val="0"/>
            </a:sysClr>
          </a:solidFill>
          <a:prstDash val="solid"/>
        </a:ln>
        <a:effectLst/>
      </dgm:spPr>
      <dgm:t>
        <a:bodyPr/>
        <a:lstStyle/>
        <a:p>
          <a:pPr>
            <a:buNone/>
          </a:pPr>
          <a:r>
            <a:rPr lang="en-US" dirty="0">
              <a:solidFill>
                <a:sysClr val="window" lastClr="FFFFFF"/>
              </a:solidFill>
              <a:latin typeface="Calibri" panose="020F0502020204030204"/>
              <a:ea typeface="+mn-ea"/>
              <a:cs typeface="+mn-cs"/>
            </a:rPr>
            <a:t>National benchmarking instrument for LGBTQ+ inclusive service provision in Australia</a:t>
          </a:r>
        </a:p>
      </dgm:t>
    </dgm:pt>
    <dgm:pt modelId="{683D14FD-28A4-4526-8D04-16DE538D7E52}" type="parTrans" cxnId="{0E22902A-9D32-4788-94C6-9B6D15038693}">
      <dgm:prSet/>
      <dgm:spPr/>
      <dgm:t>
        <a:bodyPr/>
        <a:lstStyle/>
        <a:p>
          <a:endParaRPr lang="en-US"/>
        </a:p>
      </dgm:t>
    </dgm:pt>
    <dgm:pt modelId="{987A92EC-D9A3-49B5-BE6E-143E05936892}" type="sibTrans" cxnId="{0E22902A-9D32-4788-94C6-9B6D15038693}">
      <dgm:prSet/>
      <dgm:spPr/>
      <dgm:t>
        <a:bodyPr/>
        <a:lstStyle/>
        <a:p>
          <a:endParaRPr lang="en-US"/>
        </a:p>
      </dgm:t>
    </dgm:pt>
    <dgm:pt modelId="{951570ED-CE64-47FE-856A-6945817A2A19}">
      <dgm:prSet/>
      <dgm:spPr>
        <a:xfrm>
          <a:off x="2574518" y="373475"/>
          <a:ext cx="2337792" cy="1402675"/>
        </a:xfrm>
        <a:prstGeom prst="rect">
          <a:avLst/>
        </a:prstGeom>
        <a:solidFill>
          <a:srgbClr val="E48312">
            <a:hueOff val="0"/>
            <a:satOff val="0"/>
            <a:lumOff val="0"/>
            <a:alphaOff val="0"/>
          </a:srgbClr>
        </a:solidFill>
        <a:ln w="15875" cap="flat" cmpd="sng" algn="ctr">
          <a:solidFill>
            <a:sysClr val="window" lastClr="FFFFFF">
              <a:hueOff val="0"/>
              <a:satOff val="0"/>
              <a:lumOff val="0"/>
              <a:alphaOff val="0"/>
            </a:sysClr>
          </a:solidFill>
          <a:prstDash val="solid"/>
        </a:ln>
        <a:effectLst/>
      </dgm:spPr>
      <dgm:t>
        <a:bodyPr/>
        <a:lstStyle/>
        <a:p>
          <a:pPr>
            <a:buNone/>
          </a:pPr>
          <a:r>
            <a:rPr lang="en-US" dirty="0">
              <a:solidFill>
                <a:sysClr val="window" lastClr="FFFFFF"/>
              </a:solidFill>
              <a:latin typeface="Calibri" panose="020F0502020204030204"/>
              <a:ea typeface="+mn-ea"/>
              <a:cs typeface="+mn-cs"/>
            </a:rPr>
            <a:t>Evidence-based instrument that assesses each submission against a comprehensive rubric, enabling the determination of current, shifting and leading practice annually</a:t>
          </a:r>
        </a:p>
      </dgm:t>
    </dgm:pt>
    <dgm:pt modelId="{ED4973AB-AAA8-4516-B7B3-52E6D17F32A2}" type="parTrans" cxnId="{45B382B4-C049-4B7D-8686-4FAD77075742}">
      <dgm:prSet/>
      <dgm:spPr/>
      <dgm:t>
        <a:bodyPr/>
        <a:lstStyle/>
        <a:p>
          <a:endParaRPr lang="en-US"/>
        </a:p>
      </dgm:t>
    </dgm:pt>
    <dgm:pt modelId="{6CC453C7-8ACD-40DF-8D86-44725B8B0D88}" type="sibTrans" cxnId="{45B382B4-C049-4B7D-8686-4FAD77075742}">
      <dgm:prSet/>
      <dgm:spPr/>
      <dgm:t>
        <a:bodyPr/>
        <a:lstStyle/>
        <a:p>
          <a:endParaRPr lang="en-US"/>
        </a:p>
      </dgm:t>
    </dgm:pt>
    <dgm:pt modelId="{4CB25002-BDF0-49D6-8128-BEDA437726B0}">
      <dgm:prSet/>
      <dgm:spPr>
        <a:xfrm>
          <a:off x="5146089" y="373475"/>
          <a:ext cx="2337792" cy="1402675"/>
        </a:xfrm>
        <a:prstGeom prst="rect">
          <a:avLst/>
        </a:prstGeom>
        <a:solidFill>
          <a:srgbClr val="E48312">
            <a:hueOff val="0"/>
            <a:satOff val="0"/>
            <a:lumOff val="0"/>
            <a:alphaOff val="0"/>
          </a:srgbClr>
        </a:solidFill>
        <a:ln w="15875" cap="flat" cmpd="sng" algn="ctr">
          <a:solidFill>
            <a:sysClr val="window" lastClr="FFFFFF">
              <a:hueOff val="0"/>
              <a:satOff val="0"/>
              <a:lumOff val="0"/>
              <a:alphaOff val="0"/>
            </a:sysClr>
          </a:solidFill>
          <a:prstDash val="solid"/>
        </a:ln>
        <a:effectLst/>
      </dgm:spPr>
      <dgm:t>
        <a:bodyPr/>
        <a:lstStyle/>
        <a:p>
          <a:pPr>
            <a:buNone/>
          </a:pPr>
          <a:r>
            <a:rPr lang="en-US" dirty="0">
              <a:solidFill>
                <a:sysClr val="window" lastClr="FFFFFF"/>
              </a:solidFill>
              <a:latin typeface="Calibri" panose="020F0502020204030204"/>
              <a:ea typeface="+mn-ea"/>
              <a:cs typeface="+mn-cs"/>
            </a:rPr>
            <a:t>Provide clear guidelines in getting started with or progressing work in LGBTQ+ inclusive service provision for both staff (within their agencies) and service users, regardless of how they identify</a:t>
          </a:r>
        </a:p>
      </dgm:t>
    </dgm:pt>
    <dgm:pt modelId="{2C6DAA3E-ECA5-4A07-A329-73D0195CF6BF}" type="parTrans" cxnId="{E822007E-3E02-43FA-BE5E-15746F25C7EB}">
      <dgm:prSet/>
      <dgm:spPr/>
      <dgm:t>
        <a:bodyPr/>
        <a:lstStyle/>
        <a:p>
          <a:endParaRPr lang="en-US"/>
        </a:p>
      </dgm:t>
    </dgm:pt>
    <dgm:pt modelId="{9D7CDCDC-1985-46D9-8D09-F0F2EBA8208D}" type="sibTrans" cxnId="{E822007E-3E02-43FA-BE5E-15746F25C7EB}">
      <dgm:prSet/>
      <dgm:spPr/>
      <dgm:t>
        <a:bodyPr/>
        <a:lstStyle/>
        <a:p>
          <a:endParaRPr lang="en-US"/>
        </a:p>
      </dgm:t>
    </dgm:pt>
    <dgm:pt modelId="{6B33F4B7-027A-4B1A-B324-34E79E55944C}">
      <dgm:prSet/>
      <dgm:spPr>
        <a:xfrm>
          <a:off x="7717661" y="373475"/>
          <a:ext cx="2337792" cy="1402675"/>
        </a:xfrm>
        <a:prstGeom prst="rect">
          <a:avLst/>
        </a:prstGeom>
        <a:solidFill>
          <a:srgbClr val="E48312">
            <a:hueOff val="0"/>
            <a:satOff val="0"/>
            <a:lumOff val="0"/>
            <a:alphaOff val="0"/>
          </a:srgbClr>
        </a:solidFill>
        <a:ln w="15875" cap="flat" cmpd="sng" algn="ctr">
          <a:solidFill>
            <a:sysClr val="window" lastClr="FFFFFF">
              <a:hueOff val="0"/>
              <a:satOff val="0"/>
              <a:lumOff val="0"/>
              <a:alphaOff val="0"/>
            </a:sysClr>
          </a:solidFill>
          <a:prstDash val="solid"/>
        </a:ln>
        <a:effectLst/>
      </dgm:spPr>
      <dgm:t>
        <a:bodyPr/>
        <a:lstStyle/>
        <a:p>
          <a:pPr>
            <a:buNone/>
          </a:pPr>
          <a:r>
            <a:rPr lang="en-US">
              <a:solidFill>
                <a:sysClr val="window" lastClr="FFFFFF"/>
              </a:solidFill>
              <a:latin typeface="Calibri" panose="020F0502020204030204"/>
              <a:ea typeface="+mn-ea"/>
              <a:cs typeface="+mn-cs"/>
            </a:rPr>
            <a:t>Tool for service providers to measure progress on internal initiatives validated by external, independent and confidential assessment</a:t>
          </a:r>
        </a:p>
      </dgm:t>
    </dgm:pt>
    <dgm:pt modelId="{88AA826B-AC63-442A-8060-B8BFFE460DD2}" type="parTrans" cxnId="{AA35B4D1-991F-4127-9F33-84712C629124}">
      <dgm:prSet/>
      <dgm:spPr/>
      <dgm:t>
        <a:bodyPr/>
        <a:lstStyle/>
        <a:p>
          <a:endParaRPr lang="en-US"/>
        </a:p>
      </dgm:t>
    </dgm:pt>
    <dgm:pt modelId="{A8D6C30B-3B42-44B0-8309-532D3BB4B23E}" type="sibTrans" cxnId="{AA35B4D1-991F-4127-9F33-84712C629124}">
      <dgm:prSet/>
      <dgm:spPr/>
      <dgm:t>
        <a:bodyPr/>
        <a:lstStyle/>
        <a:p>
          <a:endParaRPr lang="en-US"/>
        </a:p>
      </dgm:t>
    </dgm:pt>
    <dgm:pt modelId="{57EDB291-BAD2-4D2C-8AB5-E78BB52F680F}">
      <dgm:prSet/>
      <dgm:spPr>
        <a:xfrm>
          <a:off x="1288732" y="2009929"/>
          <a:ext cx="2337792" cy="1402675"/>
        </a:xfrm>
        <a:prstGeom prst="rect">
          <a:avLst/>
        </a:prstGeom>
        <a:solidFill>
          <a:srgbClr val="E48312">
            <a:hueOff val="0"/>
            <a:satOff val="0"/>
            <a:lumOff val="0"/>
            <a:alphaOff val="0"/>
          </a:srgbClr>
        </a:solidFill>
        <a:ln w="15875" cap="flat" cmpd="sng" algn="ctr">
          <a:solidFill>
            <a:sysClr val="window" lastClr="FFFFFF">
              <a:hueOff val="0"/>
              <a:satOff val="0"/>
              <a:lumOff val="0"/>
              <a:alphaOff val="0"/>
            </a:sysClr>
          </a:solidFill>
          <a:prstDash val="solid"/>
        </a:ln>
        <a:effectLst/>
      </dgm:spPr>
      <dgm:t>
        <a:bodyPr/>
        <a:lstStyle/>
        <a:p>
          <a:pPr>
            <a:buNone/>
          </a:pPr>
          <a:r>
            <a:rPr lang="en-US" dirty="0">
              <a:solidFill>
                <a:sysClr val="window" lastClr="FFFFFF"/>
              </a:solidFill>
              <a:latin typeface="Calibri" panose="020F0502020204030204"/>
              <a:ea typeface="+mn-ea"/>
              <a:cs typeface="+mn-cs"/>
            </a:rPr>
            <a:t>Tool for service providers to benchmark work against industry, sector and other service providers within the same tier</a:t>
          </a:r>
        </a:p>
      </dgm:t>
    </dgm:pt>
    <dgm:pt modelId="{A4B0D2D2-4836-44E6-8189-B89F19375538}" type="parTrans" cxnId="{0A8E0138-0814-487A-A3B9-7D02E26C7159}">
      <dgm:prSet/>
      <dgm:spPr/>
      <dgm:t>
        <a:bodyPr/>
        <a:lstStyle/>
        <a:p>
          <a:endParaRPr lang="en-US"/>
        </a:p>
      </dgm:t>
    </dgm:pt>
    <dgm:pt modelId="{671F0A74-0262-40B5-9D78-679D335FA7AA}" type="sibTrans" cxnId="{0A8E0138-0814-487A-A3B9-7D02E26C7159}">
      <dgm:prSet/>
      <dgm:spPr/>
      <dgm:t>
        <a:bodyPr/>
        <a:lstStyle/>
        <a:p>
          <a:endParaRPr lang="en-US"/>
        </a:p>
      </dgm:t>
    </dgm:pt>
    <dgm:pt modelId="{0A4BF71F-FB13-4D43-9465-04674B31393A}">
      <dgm:prSet/>
      <dgm:spPr>
        <a:xfrm>
          <a:off x="3860303" y="2009929"/>
          <a:ext cx="2337792" cy="1402675"/>
        </a:xfrm>
        <a:prstGeom prst="rect">
          <a:avLst/>
        </a:prstGeom>
        <a:solidFill>
          <a:srgbClr val="E48312">
            <a:hueOff val="0"/>
            <a:satOff val="0"/>
            <a:lumOff val="0"/>
            <a:alphaOff val="0"/>
          </a:srgbClr>
        </a:solidFill>
        <a:ln w="15875" cap="flat" cmpd="sng" algn="ctr">
          <a:solidFill>
            <a:sysClr val="window" lastClr="FFFFFF">
              <a:hueOff val="0"/>
              <a:satOff val="0"/>
              <a:lumOff val="0"/>
              <a:alphaOff val="0"/>
            </a:sysClr>
          </a:solidFill>
          <a:prstDash val="solid"/>
        </a:ln>
        <a:effectLst/>
      </dgm:spPr>
      <dgm:t>
        <a:bodyPr/>
        <a:lstStyle/>
        <a:p>
          <a:pPr>
            <a:buNone/>
          </a:pPr>
          <a:r>
            <a:rPr lang="en-US">
              <a:solidFill>
                <a:sysClr val="window" lastClr="FFFFFF"/>
              </a:solidFill>
              <a:latin typeface="Calibri" panose="020F0502020204030204"/>
              <a:ea typeface="+mn-ea"/>
              <a:cs typeface="+mn-cs"/>
            </a:rPr>
            <a:t>Valuable input into strategy and planning</a:t>
          </a:r>
        </a:p>
      </dgm:t>
    </dgm:pt>
    <dgm:pt modelId="{85FE2E48-8E16-4CD4-9EB5-D819BD35CE79}" type="parTrans" cxnId="{2BF78494-4BA9-4EC4-B738-66B38BD1CF4C}">
      <dgm:prSet/>
      <dgm:spPr/>
      <dgm:t>
        <a:bodyPr/>
        <a:lstStyle/>
        <a:p>
          <a:endParaRPr lang="en-US"/>
        </a:p>
      </dgm:t>
    </dgm:pt>
    <dgm:pt modelId="{AB21A52C-EFB1-4580-A1BA-6CEF94A6E4CD}" type="sibTrans" cxnId="{2BF78494-4BA9-4EC4-B738-66B38BD1CF4C}">
      <dgm:prSet/>
      <dgm:spPr/>
      <dgm:t>
        <a:bodyPr/>
        <a:lstStyle/>
        <a:p>
          <a:endParaRPr lang="en-US"/>
        </a:p>
      </dgm:t>
    </dgm:pt>
    <dgm:pt modelId="{AF0E2BD0-54A1-43D8-916F-757954DF7AA7}">
      <dgm:prSet/>
      <dgm:spPr>
        <a:xfrm>
          <a:off x="6431875" y="2009929"/>
          <a:ext cx="2337792" cy="1402675"/>
        </a:xfrm>
        <a:prstGeom prst="rect">
          <a:avLst/>
        </a:prstGeom>
        <a:solidFill>
          <a:srgbClr val="E48312">
            <a:hueOff val="0"/>
            <a:satOff val="0"/>
            <a:lumOff val="0"/>
            <a:alphaOff val="0"/>
          </a:srgbClr>
        </a:solidFill>
        <a:ln w="15875" cap="flat" cmpd="sng" algn="ctr">
          <a:solidFill>
            <a:sysClr val="window" lastClr="FFFFFF">
              <a:hueOff val="0"/>
              <a:satOff val="0"/>
              <a:lumOff val="0"/>
              <a:alphaOff val="0"/>
            </a:sysClr>
          </a:solidFill>
          <a:prstDash val="solid"/>
        </a:ln>
        <a:effectLst/>
      </dgm:spPr>
      <dgm:t>
        <a:bodyPr/>
        <a:lstStyle/>
        <a:p>
          <a:pPr>
            <a:buNone/>
          </a:pPr>
          <a:r>
            <a:rPr lang="en-US" dirty="0">
              <a:solidFill>
                <a:sysClr val="window" lastClr="FFFFFF"/>
              </a:solidFill>
              <a:latin typeface="Calibri" panose="020F0502020204030204"/>
              <a:ea typeface="+mn-ea"/>
              <a:cs typeface="+mn-cs"/>
            </a:rPr>
            <a:t>Developed and assessed by Australia’s not-for-profit organisational support program for </a:t>
          </a:r>
          <a:r>
            <a:rPr lang="en-US">
              <a:solidFill>
                <a:sysClr val="window" lastClr="FFFFFF"/>
              </a:solidFill>
              <a:latin typeface="Calibri" panose="020F0502020204030204"/>
              <a:ea typeface="+mn-ea"/>
              <a:cs typeface="+mn-cs"/>
            </a:rPr>
            <a:t>LGBTQ+ inclusion</a:t>
          </a:r>
          <a:endParaRPr lang="en-US" dirty="0">
            <a:solidFill>
              <a:sysClr val="window" lastClr="FFFFFF"/>
            </a:solidFill>
            <a:latin typeface="Calibri" panose="020F0502020204030204"/>
            <a:ea typeface="+mn-ea"/>
            <a:cs typeface="+mn-cs"/>
          </a:endParaRPr>
        </a:p>
      </dgm:t>
    </dgm:pt>
    <dgm:pt modelId="{59F59ABA-3EFB-4F90-9979-7AF63F19CEE6}" type="parTrans" cxnId="{EC9497D4-F52F-40A2-A154-9AA6FAEF76F9}">
      <dgm:prSet/>
      <dgm:spPr/>
      <dgm:t>
        <a:bodyPr/>
        <a:lstStyle/>
        <a:p>
          <a:endParaRPr lang="en-US"/>
        </a:p>
      </dgm:t>
    </dgm:pt>
    <dgm:pt modelId="{9AC10FAC-2F3C-442D-A5B8-23466E0000EF}" type="sibTrans" cxnId="{EC9497D4-F52F-40A2-A154-9AA6FAEF76F9}">
      <dgm:prSet/>
      <dgm:spPr/>
      <dgm:t>
        <a:bodyPr/>
        <a:lstStyle/>
        <a:p>
          <a:endParaRPr lang="en-US"/>
        </a:p>
      </dgm:t>
    </dgm:pt>
    <dgm:pt modelId="{2A7238C2-9FBC-407A-91C7-F8014D26F92A}" type="pres">
      <dgm:prSet presAssocID="{E9270603-40F7-455F-AA37-2A0FE93C2C56}" presName="diagram" presStyleCnt="0">
        <dgm:presLayoutVars>
          <dgm:dir/>
          <dgm:resizeHandles val="exact"/>
        </dgm:presLayoutVars>
      </dgm:prSet>
      <dgm:spPr/>
    </dgm:pt>
    <dgm:pt modelId="{D24EF5F3-5824-46FA-8245-93D4F13245D1}" type="pres">
      <dgm:prSet presAssocID="{E813B946-FCA0-4441-BA55-8913E467ADAC}" presName="node" presStyleLbl="node1" presStyleIdx="0" presStyleCnt="7">
        <dgm:presLayoutVars>
          <dgm:bulletEnabled val="1"/>
        </dgm:presLayoutVars>
      </dgm:prSet>
      <dgm:spPr/>
    </dgm:pt>
    <dgm:pt modelId="{CF160F8F-02F8-4F95-8716-458B5E3D4DA4}" type="pres">
      <dgm:prSet presAssocID="{987A92EC-D9A3-49B5-BE6E-143E05936892}" presName="sibTrans" presStyleCnt="0"/>
      <dgm:spPr/>
    </dgm:pt>
    <dgm:pt modelId="{E19B60F9-E67F-4055-A966-1BB490E690BA}" type="pres">
      <dgm:prSet presAssocID="{951570ED-CE64-47FE-856A-6945817A2A19}" presName="node" presStyleLbl="node1" presStyleIdx="1" presStyleCnt="7">
        <dgm:presLayoutVars>
          <dgm:bulletEnabled val="1"/>
        </dgm:presLayoutVars>
      </dgm:prSet>
      <dgm:spPr/>
    </dgm:pt>
    <dgm:pt modelId="{4246D573-4F08-47F7-B019-3D4D85DB113D}" type="pres">
      <dgm:prSet presAssocID="{6CC453C7-8ACD-40DF-8D86-44725B8B0D88}" presName="sibTrans" presStyleCnt="0"/>
      <dgm:spPr/>
    </dgm:pt>
    <dgm:pt modelId="{71116BD8-3A75-441E-9441-1A3FA0F23BE6}" type="pres">
      <dgm:prSet presAssocID="{4CB25002-BDF0-49D6-8128-BEDA437726B0}" presName="node" presStyleLbl="node1" presStyleIdx="2" presStyleCnt="7">
        <dgm:presLayoutVars>
          <dgm:bulletEnabled val="1"/>
        </dgm:presLayoutVars>
      </dgm:prSet>
      <dgm:spPr/>
    </dgm:pt>
    <dgm:pt modelId="{9F1D27B5-D1A3-49E4-80EB-07F096407CDD}" type="pres">
      <dgm:prSet presAssocID="{9D7CDCDC-1985-46D9-8D09-F0F2EBA8208D}" presName="sibTrans" presStyleCnt="0"/>
      <dgm:spPr/>
    </dgm:pt>
    <dgm:pt modelId="{05BAB4CB-042C-478D-AACC-7F189C3B2355}" type="pres">
      <dgm:prSet presAssocID="{6B33F4B7-027A-4B1A-B324-34E79E55944C}" presName="node" presStyleLbl="node1" presStyleIdx="3" presStyleCnt="7">
        <dgm:presLayoutVars>
          <dgm:bulletEnabled val="1"/>
        </dgm:presLayoutVars>
      </dgm:prSet>
      <dgm:spPr/>
    </dgm:pt>
    <dgm:pt modelId="{66382D6E-A903-49D0-B3EF-75185CF9880B}" type="pres">
      <dgm:prSet presAssocID="{A8D6C30B-3B42-44B0-8309-532D3BB4B23E}" presName="sibTrans" presStyleCnt="0"/>
      <dgm:spPr/>
    </dgm:pt>
    <dgm:pt modelId="{751723C9-5FC0-4C60-B1FC-B54EF4675331}" type="pres">
      <dgm:prSet presAssocID="{57EDB291-BAD2-4D2C-8AB5-E78BB52F680F}" presName="node" presStyleLbl="node1" presStyleIdx="4" presStyleCnt="7">
        <dgm:presLayoutVars>
          <dgm:bulletEnabled val="1"/>
        </dgm:presLayoutVars>
      </dgm:prSet>
      <dgm:spPr/>
    </dgm:pt>
    <dgm:pt modelId="{2C9AF5F9-3202-4654-802E-C9080753D45C}" type="pres">
      <dgm:prSet presAssocID="{671F0A74-0262-40B5-9D78-679D335FA7AA}" presName="sibTrans" presStyleCnt="0"/>
      <dgm:spPr/>
    </dgm:pt>
    <dgm:pt modelId="{EE2E785A-1FBC-4312-9BFD-CBE2B00ACD72}" type="pres">
      <dgm:prSet presAssocID="{0A4BF71F-FB13-4D43-9465-04674B31393A}" presName="node" presStyleLbl="node1" presStyleIdx="5" presStyleCnt="7">
        <dgm:presLayoutVars>
          <dgm:bulletEnabled val="1"/>
        </dgm:presLayoutVars>
      </dgm:prSet>
      <dgm:spPr/>
    </dgm:pt>
    <dgm:pt modelId="{773ACD39-AF1F-4FC4-978C-F3FFF0EEC338}" type="pres">
      <dgm:prSet presAssocID="{AB21A52C-EFB1-4580-A1BA-6CEF94A6E4CD}" presName="sibTrans" presStyleCnt="0"/>
      <dgm:spPr/>
    </dgm:pt>
    <dgm:pt modelId="{0CE7A3E4-6FB3-4951-AF57-975B7BF9AABB}" type="pres">
      <dgm:prSet presAssocID="{AF0E2BD0-54A1-43D8-916F-757954DF7AA7}" presName="node" presStyleLbl="node1" presStyleIdx="6" presStyleCnt="7">
        <dgm:presLayoutVars>
          <dgm:bulletEnabled val="1"/>
        </dgm:presLayoutVars>
      </dgm:prSet>
      <dgm:spPr/>
    </dgm:pt>
  </dgm:ptLst>
  <dgm:cxnLst>
    <dgm:cxn modelId="{23D36A0B-A122-4441-BC71-98AC80DB4F46}" type="presOf" srcId="{6B33F4B7-027A-4B1A-B324-34E79E55944C}" destId="{05BAB4CB-042C-478D-AACC-7F189C3B2355}" srcOrd="0" destOrd="0" presId="urn:microsoft.com/office/officeart/2005/8/layout/default"/>
    <dgm:cxn modelId="{0E22902A-9D32-4788-94C6-9B6D15038693}" srcId="{E9270603-40F7-455F-AA37-2A0FE93C2C56}" destId="{E813B946-FCA0-4441-BA55-8913E467ADAC}" srcOrd="0" destOrd="0" parTransId="{683D14FD-28A4-4526-8D04-16DE538D7E52}" sibTransId="{987A92EC-D9A3-49B5-BE6E-143E05936892}"/>
    <dgm:cxn modelId="{0A8E0138-0814-487A-A3B9-7D02E26C7159}" srcId="{E9270603-40F7-455F-AA37-2A0FE93C2C56}" destId="{57EDB291-BAD2-4D2C-8AB5-E78BB52F680F}" srcOrd="4" destOrd="0" parTransId="{A4B0D2D2-4836-44E6-8189-B89F19375538}" sibTransId="{671F0A74-0262-40B5-9D78-679D335FA7AA}"/>
    <dgm:cxn modelId="{C0244979-2330-4BF9-B5AF-08EBAF5048D3}" type="presOf" srcId="{E813B946-FCA0-4441-BA55-8913E467ADAC}" destId="{D24EF5F3-5824-46FA-8245-93D4F13245D1}" srcOrd="0" destOrd="0" presId="urn:microsoft.com/office/officeart/2005/8/layout/default"/>
    <dgm:cxn modelId="{5400AF7A-9151-4816-8ECA-1824791D067F}" type="presOf" srcId="{951570ED-CE64-47FE-856A-6945817A2A19}" destId="{E19B60F9-E67F-4055-A966-1BB490E690BA}" srcOrd="0" destOrd="0" presId="urn:microsoft.com/office/officeart/2005/8/layout/default"/>
    <dgm:cxn modelId="{E822007E-3E02-43FA-BE5E-15746F25C7EB}" srcId="{E9270603-40F7-455F-AA37-2A0FE93C2C56}" destId="{4CB25002-BDF0-49D6-8128-BEDA437726B0}" srcOrd="2" destOrd="0" parTransId="{2C6DAA3E-ECA5-4A07-A329-73D0195CF6BF}" sibTransId="{9D7CDCDC-1985-46D9-8D09-F0F2EBA8208D}"/>
    <dgm:cxn modelId="{AD02D881-4364-4267-A434-FA695135E137}" type="presOf" srcId="{AF0E2BD0-54A1-43D8-916F-757954DF7AA7}" destId="{0CE7A3E4-6FB3-4951-AF57-975B7BF9AABB}" srcOrd="0" destOrd="0" presId="urn:microsoft.com/office/officeart/2005/8/layout/default"/>
    <dgm:cxn modelId="{2BF78494-4BA9-4EC4-B738-66B38BD1CF4C}" srcId="{E9270603-40F7-455F-AA37-2A0FE93C2C56}" destId="{0A4BF71F-FB13-4D43-9465-04674B31393A}" srcOrd="5" destOrd="0" parTransId="{85FE2E48-8E16-4CD4-9EB5-D819BD35CE79}" sibTransId="{AB21A52C-EFB1-4580-A1BA-6CEF94A6E4CD}"/>
    <dgm:cxn modelId="{C69A12B0-F370-4BEB-9B1E-7BD8EA578A01}" type="presOf" srcId="{0A4BF71F-FB13-4D43-9465-04674B31393A}" destId="{EE2E785A-1FBC-4312-9BFD-CBE2B00ACD72}" srcOrd="0" destOrd="0" presId="urn:microsoft.com/office/officeart/2005/8/layout/default"/>
    <dgm:cxn modelId="{45B382B4-C049-4B7D-8686-4FAD77075742}" srcId="{E9270603-40F7-455F-AA37-2A0FE93C2C56}" destId="{951570ED-CE64-47FE-856A-6945817A2A19}" srcOrd="1" destOrd="0" parTransId="{ED4973AB-AAA8-4516-B7B3-52E6D17F32A2}" sibTransId="{6CC453C7-8ACD-40DF-8D86-44725B8B0D88}"/>
    <dgm:cxn modelId="{29EE33BB-CB4D-432F-BB94-5344DBA43F14}" type="presOf" srcId="{4CB25002-BDF0-49D6-8128-BEDA437726B0}" destId="{71116BD8-3A75-441E-9441-1A3FA0F23BE6}" srcOrd="0" destOrd="0" presId="urn:microsoft.com/office/officeart/2005/8/layout/default"/>
    <dgm:cxn modelId="{F27683C4-492A-4535-88E3-91CA2F92DC26}" type="presOf" srcId="{57EDB291-BAD2-4D2C-8AB5-E78BB52F680F}" destId="{751723C9-5FC0-4C60-B1FC-B54EF4675331}" srcOrd="0" destOrd="0" presId="urn:microsoft.com/office/officeart/2005/8/layout/default"/>
    <dgm:cxn modelId="{AA35B4D1-991F-4127-9F33-84712C629124}" srcId="{E9270603-40F7-455F-AA37-2A0FE93C2C56}" destId="{6B33F4B7-027A-4B1A-B324-34E79E55944C}" srcOrd="3" destOrd="0" parTransId="{88AA826B-AC63-442A-8060-B8BFFE460DD2}" sibTransId="{A8D6C30B-3B42-44B0-8309-532D3BB4B23E}"/>
    <dgm:cxn modelId="{EC9497D4-F52F-40A2-A154-9AA6FAEF76F9}" srcId="{E9270603-40F7-455F-AA37-2A0FE93C2C56}" destId="{AF0E2BD0-54A1-43D8-916F-757954DF7AA7}" srcOrd="6" destOrd="0" parTransId="{59F59ABA-3EFB-4F90-9979-7AF63F19CEE6}" sibTransId="{9AC10FAC-2F3C-442D-A5B8-23466E0000EF}"/>
    <dgm:cxn modelId="{985511EF-C170-45A6-9A5B-11215EBC4EB0}" type="presOf" srcId="{E9270603-40F7-455F-AA37-2A0FE93C2C56}" destId="{2A7238C2-9FBC-407A-91C7-F8014D26F92A}" srcOrd="0" destOrd="0" presId="urn:microsoft.com/office/officeart/2005/8/layout/default"/>
    <dgm:cxn modelId="{792FCA21-B241-4C90-B6D7-7B0F51C4EB73}" type="presParOf" srcId="{2A7238C2-9FBC-407A-91C7-F8014D26F92A}" destId="{D24EF5F3-5824-46FA-8245-93D4F13245D1}" srcOrd="0" destOrd="0" presId="urn:microsoft.com/office/officeart/2005/8/layout/default"/>
    <dgm:cxn modelId="{379AEE2A-976A-47B3-94F7-535C93E5AFF1}" type="presParOf" srcId="{2A7238C2-9FBC-407A-91C7-F8014D26F92A}" destId="{CF160F8F-02F8-4F95-8716-458B5E3D4DA4}" srcOrd="1" destOrd="0" presId="urn:microsoft.com/office/officeart/2005/8/layout/default"/>
    <dgm:cxn modelId="{A94361B6-5A74-491E-A717-8A7438ABCE9C}" type="presParOf" srcId="{2A7238C2-9FBC-407A-91C7-F8014D26F92A}" destId="{E19B60F9-E67F-4055-A966-1BB490E690BA}" srcOrd="2" destOrd="0" presId="urn:microsoft.com/office/officeart/2005/8/layout/default"/>
    <dgm:cxn modelId="{A9AA25EF-5CA3-4624-855B-C8DB1EBAB74B}" type="presParOf" srcId="{2A7238C2-9FBC-407A-91C7-F8014D26F92A}" destId="{4246D573-4F08-47F7-B019-3D4D85DB113D}" srcOrd="3" destOrd="0" presId="urn:microsoft.com/office/officeart/2005/8/layout/default"/>
    <dgm:cxn modelId="{A24A7437-827E-4539-926F-64AACB5DDD06}" type="presParOf" srcId="{2A7238C2-9FBC-407A-91C7-F8014D26F92A}" destId="{71116BD8-3A75-441E-9441-1A3FA0F23BE6}" srcOrd="4" destOrd="0" presId="urn:microsoft.com/office/officeart/2005/8/layout/default"/>
    <dgm:cxn modelId="{F39A11A8-81F9-4141-AAB8-0D2D50B4A1E3}" type="presParOf" srcId="{2A7238C2-9FBC-407A-91C7-F8014D26F92A}" destId="{9F1D27B5-D1A3-49E4-80EB-07F096407CDD}" srcOrd="5" destOrd="0" presId="urn:microsoft.com/office/officeart/2005/8/layout/default"/>
    <dgm:cxn modelId="{AE7EE5B2-E49A-4194-BE6F-100506108EDE}" type="presParOf" srcId="{2A7238C2-9FBC-407A-91C7-F8014D26F92A}" destId="{05BAB4CB-042C-478D-AACC-7F189C3B2355}" srcOrd="6" destOrd="0" presId="urn:microsoft.com/office/officeart/2005/8/layout/default"/>
    <dgm:cxn modelId="{90D019A4-0B91-4B28-8280-9838A597DB99}" type="presParOf" srcId="{2A7238C2-9FBC-407A-91C7-F8014D26F92A}" destId="{66382D6E-A903-49D0-B3EF-75185CF9880B}" srcOrd="7" destOrd="0" presId="urn:microsoft.com/office/officeart/2005/8/layout/default"/>
    <dgm:cxn modelId="{F823EF49-846D-497F-BA52-91A4A9A65AA7}" type="presParOf" srcId="{2A7238C2-9FBC-407A-91C7-F8014D26F92A}" destId="{751723C9-5FC0-4C60-B1FC-B54EF4675331}" srcOrd="8" destOrd="0" presId="urn:microsoft.com/office/officeart/2005/8/layout/default"/>
    <dgm:cxn modelId="{6FE562C0-DA62-4B8D-A368-998A4662ECEB}" type="presParOf" srcId="{2A7238C2-9FBC-407A-91C7-F8014D26F92A}" destId="{2C9AF5F9-3202-4654-802E-C9080753D45C}" srcOrd="9" destOrd="0" presId="urn:microsoft.com/office/officeart/2005/8/layout/default"/>
    <dgm:cxn modelId="{DFABDF23-BD52-4D47-BEE9-323F56C21522}" type="presParOf" srcId="{2A7238C2-9FBC-407A-91C7-F8014D26F92A}" destId="{EE2E785A-1FBC-4312-9BFD-CBE2B00ACD72}" srcOrd="10" destOrd="0" presId="urn:microsoft.com/office/officeart/2005/8/layout/default"/>
    <dgm:cxn modelId="{75928575-F2A5-4470-B6B4-97AB097BD5F5}" type="presParOf" srcId="{2A7238C2-9FBC-407A-91C7-F8014D26F92A}" destId="{773ACD39-AF1F-4FC4-978C-F3FFF0EEC338}" srcOrd="11" destOrd="0" presId="urn:microsoft.com/office/officeart/2005/8/layout/default"/>
    <dgm:cxn modelId="{3FC55898-0406-4336-A577-112B3574F457}" type="presParOf" srcId="{2A7238C2-9FBC-407A-91C7-F8014D26F92A}" destId="{0CE7A3E4-6FB3-4951-AF57-975B7BF9AABB}"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4EF5F3-5824-46FA-8245-93D4F13245D1}">
      <dsp:nvSpPr>
        <dsp:cNvPr id="0" name=""/>
        <dsp:cNvSpPr/>
      </dsp:nvSpPr>
      <dsp:spPr>
        <a:xfrm>
          <a:off x="2946" y="370435"/>
          <a:ext cx="2337792" cy="1402675"/>
        </a:xfrm>
        <a:prstGeom prst="rect">
          <a:avLst/>
        </a:prstGeom>
        <a:solidFill>
          <a:srgbClr val="E48312">
            <a:hueOff val="0"/>
            <a:satOff val="0"/>
            <a:lumOff val="0"/>
            <a:alphaOff val="0"/>
          </a:srgbClr>
        </a:solidFill>
        <a:ln w="15875"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solidFill>
                <a:sysClr val="window" lastClr="FFFFFF"/>
              </a:solidFill>
              <a:latin typeface="Calibri" panose="020F0502020204030204"/>
              <a:ea typeface="+mn-ea"/>
              <a:cs typeface="+mn-cs"/>
            </a:rPr>
            <a:t>National benchmarking instrument for LGBTQ+ inclusive service provision in Australia</a:t>
          </a:r>
        </a:p>
      </dsp:txBody>
      <dsp:txXfrm>
        <a:off x="2946" y="370435"/>
        <a:ext cx="2337792" cy="1402675"/>
      </dsp:txXfrm>
    </dsp:sp>
    <dsp:sp modelId="{E19B60F9-E67F-4055-A966-1BB490E690BA}">
      <dsp:nvSpPr>
        <dsp:cNvPr id="0" name=""/>
        <dsp:cNvSpPr/>
      </dsp:nvSpPr>
      <dsp:spPr>
        <a:xfrm>
          <a:off x="2574518" y="370435"/>
          <a:ext cx="2337792" cy="1402675"/>
        </a:xfrm>
        <a:prstGeom prst="rect">
          <a:avLst/>
        </a:prstGeom>
        <a:solidFill>
          <a:srgbClr val="E48312">
            <a:hueOff val="0"/>
            <a:satOff val="0"/>
            <a:lumOff val="0"/>
            <a:alphaOff val="0"/>
          </a:srgbClr>
        </a:solidFill>
        <a:ln w="15875"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solidFill>
                <a:sysClr val="window" lastClr="FFFFFF"/>
              </a:solidFill>
              <a:latin typeface="Calibri" panose="020F0502020204030204"/>
              <a:ea typeface="+mn-ea"/>
              <a:cs typeface="+mn-cs"/>
            </a:rPr>
            <a:t>Evidence-based instrument that assesses each submission against a comprehensive rubric, enabling the determination of current, shifting and leading practice annually</a:t>
          </a:r>
        </a:p>
      </dsp:txBody>
      <dsp:txXfrm>
        <a:off x="2574518" y="370435"/>
        <a:ext cx="2337792" cy="1402675"/>
      </dsp:txXfrm>
    </dsp:sp>
    <dsp:sp modelId="{71116BD8-3A75-441E-9441-1A3FA0F23BE6}">
      <dsp:nvSpPr>
        <dsp:cNvPr id="0" name=""/>
        <dsp:cNvSpPr/>
      </dsp:nvSpPr>
      <dsp:spPr>
        <a:xfrm>
          <a:off x="5146089" y="370435"/>
          <a:ext cx="2337792" cy="1402675"/>
        </a:xfrm>
        <a:prstGeom prst="rect">
          <a:avLst/>
        </a:prstGeom>
        <a:solidFill>
          <a:srgbClr val="E48312">
            <a:hueOff val="0"/>
            <a:satOff val="0"/>
            <a:lumOff val="0"/>
            <a:alphaOff val="0"/>
          </a:srgbClr>
        </a:solidFill>
        <a:ln w="15875"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solidFill>
                <a:sysClr val="window" lastClr="FFFFFF"/>
              </a:solidFill>
              <a:latin typeface="Calibri" panose="020F0502020204030204"/>
              <a:ea typeface="+mn-ea"/>
              <a:cs typeface="+mn-cs"/>
            </a:rPr>
            <a:t>Provide clear guidelines in getting started with or progressing work in LGBTQ+ inclusive service provision for both staff (within their agencies) and service users, regardless of how they identify</a:t>
          </a:r>
        </a:p>
      </dsp:txBody>
      <dsp:txXfrm>
        <a:off x="5146089" y="370435"/>
        <a:ext cx="2337792" cy="1402675"/>
      </dsp:txXfrm>
    </dsp:sp>
    <dsp:sp modelId="{05BAB4CB-042C-478D-AACC-7F189C3B2355}">
      <dsp:nvSpPr>
        <dsp:cNvPr id="0" name=""/>
        <dsp:cNvSpPr/>
      </dsp:nvSpPr>
      <dsp:spPr>
        <a:xfrm>
          <a:off x="7717661" y="370435"/>
          <a:ext cx="2337792" cy="1402675"/>
        </a:xfrm>
        <a:prstGeom prst="rect">
          <a:avLst/>
        </a:prstGeom>
        <a:solidFill>
          <a:srgbClr val="E48312">
            <a:hueOff val="0"/>
            <a:satOff val="0"/>
            <a:lumOff val="0"/>
            <a:alphaOff val="0"/>
          </a:srgbClr>
        </a:solidFill>
        <a:ln w="15875"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solidFill>
                <a:sysClr val="window" lastClr="FFFFFF"/>
              </a:solidFill>
              <a:latin typeface="Calibri" panose="020F0502020204030204"/>
              <a:ea typeface="+mn-ea"/>
              <a:cs typeface="+mn-cs"/>
            </a:rPr>
            <a:t>Tool for service providers to measure progress on internal initiatives validated by external, independent and confidential assessment</a:t>
          </a:r>
        </a:p>
      </dsp:txBody>
      <dsp:txXfrm>
        <a:off x="7717661" y="370435"/>
        <a:ext cx="2337792" cy="1402675"/>
      </dsp:txXfrm>
    </dsp:sp>
    <dsp:sp modelId="{751723C9-5FC0-4C60-B1FC-B54EF4675331}">
      <dsp:nvSpPr>
        <dsp:cNvPr id="0" name=""/>
        <dsp:cNvSpPr/>
      </dsp:nvSpPr>
      <dsp:spPr>
        <a:xfrm>
          <a:off x="1288732" y="2006889"/>
          <a:ext cx="2337792" cy="1402675"/>
        </a:xfrm>
        <a:prstGeom prst="rect">
          <a:avLst/>
        </a:prstGeom>
        <a:solidFill>
          <a:srgbClr val="E48312">
            <a:hueOff val="0"/>
            <a:satOff val="0"/>
            <a:lumOff val="0"/>
            <a:alphaOff val="0"/>
          </a:srgbClr>
        </a:solidFill>
        <a:ln w="15875"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solidFill>
                <a:sysClr val="window" lastClr="FFFFFF"/>
              </a:solidFill>
              <a:latin typeface="Calibri" panose="020F0502020204030204"/>
              <a:ea typeface="+mn-ea"/>
              <a:cs typeface="+mn-cs"/>
            </a:rPr>
            <a:t>Tool for service providers to benchmark work against industry, sector and other service providers within the same tier</a:t>
          </a:r>
        </a:p>
      </dsp:txBody>
      <dsp:txXfrm>
        <a:off x="1288732" y="2006889"/>
        <a:ext cx="2337792" cy="1402675"/>
      </dsp:txXfrm>
    </dsp:sp>
    <dsp:sp modelId="{EE2E785A-1FBC-4312-9BFD-CBE2B00ACD72}">
      <dsp:nvSpPr>
        <dsp:cNvPr id="0" name=""/>
        <dsp:cNvSpPr/>
      </dsp:nvSpPr>
      <dsp:spPr>
        <a:xfrm>
          <a:off x="3860303" y="2006889"/>
          <a:ext cx="2337792" cy="1402675"/>
        </a:xfrm>
        <a:prstGeom prst="rect">
          <a:avLst/>
        </a:prstGeom>
        <a:solidFill>
          <a:srgbClr val="E48312">
            <a:hueOff val="0"/>
            <a:satOff val="0"/>
            <a:lumOff val="0"/>
            <a:alphaOff val="0"/>
          </a:srgbClr>
        </a:solidFill>
        <a:ln w="15875"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solidFill>
                <a:sysClr val="window" lastClr="FFFFFF"/>
              </a:solidFill>
              <a:latin typeface="Calibri" panose="020F0502020204030204"/>
              <a:ea typeface="+mn-ea"/>
              <a:cs typeface="+mn-cs"/>
            </a:rPr>
            <a:t>Valuable input into strategy and planning</a:t>
          </a:r>
        </a:p>
      </dsp:txBody>
      <dsp:txXfrm>
        <a:off x="3860303" y="2006889"/>
        <a:ext cx="2337792" cy="1402675"/>
      </dsp:txXfrm>
    </dsp:sp>
    <dsp:sp modelId="{0CE7A3E4-6FB3-4951-AF57-975B7BF9AABB}">
      <dsp:nvSpPr>
        <dsp:cNvPr id="0" name=""/>
        <dsp:cNvSpPr/>
      </dsp:nvSpPr>
      <dsp:spPr>
        <a:xfrm>
          <a:off x="6431875" y="2006889"/>
          <a:ext cx="2337792" cy="1402675"/>
        </a:xfrm>
        <a:prstGeom prst="rect">
          <a:avLst/>
        </a:prstGeom>
        <a:solidFill>
          <a:srgbClr val="E48312">
            <a:hueOff val="0"/>
            <a:satOff val="0"/>
            <a:lumOff val="0"/>
            <a:alphaOff val="0"/>
          </a:srgbClr>
        </a:solidFill>
        <a:ln w="15875"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solidFill>
                <a:sysClr val="window" lastClr="FFFFFF"/>
              </a:solidFill>
              <a:latin typeface="Calibri" panose="020F0502020204030204"/>
              <a:ea typeface="+mn-ea"/>
              <a:cs typeface="+mn-cs"/>
            </a:rPr>
            <a:t>Developed and assessed by Australia’s not-for-profit organisational support program for </a:t>
          </a:r>
          <a:r>
            <a:rPr lang="en-US" sz="1300" kern="1200">
              <a:solidFill>
                <a:sysClr val="window" lastClr="FFFFFF"/>
              </a:solidFill>
              <a:latin typeface="Calibri" panose="020F0502020204030204"/>
              <a:ea typeface="+mn-ea"/>
              <a:cs typeface="+mn-cs"/>
            </a:rPr>
            <a:t>LGBTQ+ inclusion</a:t>
          </a:r>
          <a:endParaRPr lang="en-US" sz="1300" kern="1200" dirty="0">
            <a:solidFill>
              <a:sysClr val="window" lastClr="FFFFFF"/>
            </a:solidFill>
            <a:latin typeface="Calibri" panose="020F0502020204030204"/>
            <a:ea typeface="+mn-ea"/>
            <a:cs typeface="+mn-cs"/>
          </a:endParaRPr>
        </a:p>
      </dsp:txBody>
      <dsp:txXfrm>
        <a:off x="6431875" y="2006889"/>
        <a:ext cx="2337792" cy="140267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25BCE3-8636-470C-897C-273C8A40E787}" type="datetimeFigureOut">
              <a:rPr lang="en-AU" smtClean="0"/>
              <a:t>26/03/2025</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E19E07-0701-4E40-9272-F41C12313EBF}" type="slidenum">
              <a:rPr lang="en-AU" smtClean="0"/>
              <a:t>‹#›</a:t>
            </a:fld>
            <a:endParaRPr lang="en-AU"/>
          </a:p>
        </p:txBody>
      </p:sp>
    </p:spTree>
    <p:extLst>
      <p:ext uri="{BB962C8B-B14F-4D97-AF65-F5344CB8AC3E}">
        <p14:creationId xmlns:p14="http://schemas.microsoft.com/office/powerpoint/2010/main" val="37411901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EB4F2-67EE-D12D-400F-B5188654812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1B5C07F3-2973-F95A-92E1-367B22DDD2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756BDBC0-4220-BC49-ECE1-1C32FCF3EDC2}"/>
              </a:ext>
            </a:extLst>
          </p:cNvPr>
          <p:cNvSpPr>
            <a:spLocks noGrp="1"/>
          </p:cNvSpPr>
          <p:nvPr>
            <p:ph type="dt" sz="half" idx="10"/>
          </p:nvPr>
        </p:nvSpPr>
        <p:spPr/>
        <p:txBody>
          <a:bodyPr/>
          <a:lstStyle/>
          <a:p>
            <a:fld id="{E7920E93-DDC0-47AE-8E82-E1C9911CE8D0}" type="datetimeFigureOut">
              <a:rPr lang="en-AU" smtClean="0"/>
              <a:t>26/03/2025</a:t>
            </a:fld>
            <a:endParaRPr lang="en-AU"/>
          </a:p>
        </p:txBody>
      </p:sp>
      <p:sp>
        <p:nvSpPr>
          <p:cNvPr id="5" name="Footer Placeholder 4">
            <a:extLst>
              <a:ext uri="{FF2B5EF4-FFF2-40B4-BE49-F238E27FC236}">
                <a16:creationId xmlns:a16="http://schemas.microsoft.com/office/drawing/2014/main" id="{8632D33C-A186-FF76-9E7C-B6A77982A208}"/>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660FD84C-8808-0D6E-805C-21232D831381}"/>
              </a:ext>
            </a:extLst>
          </p:cNvPr>
          <p:cNvSpPr>
            <a:spLocks noGrp="1"/>
          </p:cNvSpPr>
          <p:nvPr>
            <p:ph type="sldNum" sz="quarter" idx="12"/>
          </p:nvPr>
        </p:nvSpPr>
        <p:spPr/>
        <p:txBody>
          <a:bodyPr/>
          <a:lstStyle/>
          <a:p>
            <a:fld id="{79785AAD-F06D-472F-BF14-F8C88D0FAE1A}" type="slidenum">
              <a:rPr lang="en-AU" smtClean="0"/>
              <a:t>‹#›</a:t>
            </a:fld>
            <a:endParaRPr lang="en-AU"/>
          </a:p>
        </p:txBody>
      </p:sp>
    </p:spTree>
    <p:extLst>
      <p:ext uri="{BB962C8B-B14F-4D97-AF65-F5344CB8AC3E}">
        <p14:creationId xmlns:p14="http://schemas.microsoft.com/office/powerpoint/2010/main" val="631635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CC9AE-E38A-6759-1689-7B55DE9CECAA}"/>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4FDA6FD2-CDD3-8A8D-ED76-0723322C6B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ACEA128-AFC6-5A87-33FF-5C1631444544}"/>
              </a:ext>
            </a:extLst>
          </p:cNvPr>
          <p:cNvSpPr>
            <a:spLocks noGrp="1"/>
          </p:cNvSpPr>
          <p:nvPr>
            <p:ph type="dt" sz="half" idx="10"/>
          </p:nvPr>
        </p:nvSpPr>
        <p:spPr/>
        <p:txBody>
          <a:bodyPr/>
          <a:lstStyle/>
          <a:p>
            <a:fld id="{E7920E93-DDC0-47AE-8E82-E1C9911CE8D0}" type="datetimeFigureOut">
              <a:rPr lang="en-AU" smtClean="0"/>
              <a:t>26/03/2025</a:t>
            </a:fld>
            <a:endParaRPr lang="en-AU"/>
          </a:p>
        </p:txBody>
      </p:sp>
      <p:sp>
        <p:nvSpPr>
          <p:cNvPr id="5" name="Footer Placeholder 4">
            <a:extLst>
              <a:ext uri="{FF2B5EF4-FFF2-40B4-BE49-F238E27FC236}">
                <a16:creationId xmlns:a16="http://schemas.microsoft.com/office/drawing/2014/main" id="{FABC5BED-5337-0A03-C2C8-586F9C47E54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D0F15D3-91CA-7C08-C458-D6C32FEC80D7}"/>
              </a:ext>
            </a:extLst>
          </p:cNvPr>
          <p:cNvSpPr>
            <a:spLocks noGrp="1"/>
          </p:cNvSpPr>
          <p:nvPr>
            <p:ph type="sldNum" sz="quarter" idx="12"/>
          </p:nvPr>
        </p:nvSpPr>
        <p:spPr/>
        <p:txBody>
          <a:bodyPr/>
          <a:lstStyle/>
          <a:p>
            <a:fld id="{79785AAD-F06D-472F-BF14-F8C88D0FAE1A}" type="slidenum">
              <a:rPr lang="en-AU" smtClean="0"/>
              <a:t>‹#›</a:t>
            </a:fld>
            <a:endParaRPr lang="en-AU"/>
          </a:p>
        </p:txBody>
      </p:sp>
    </p:spTree>
    <p:extLst>
      <p:ext uri="{BB962C8B-B14F-4D97-AF65-F5344CB8AC3E}">
        <p14:creationId xmlns:p14="http://schemas.microsoft.com/office/powerpoint/2010/main" val="1475181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32E52F9-EC3E-C446-B33A-CF0D5DC58E8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A886A8C0-809B-2A74-FD76-F3C1DF105CB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7DE4130-2553-52EA-FF54-59EE24667D32}"/>
              </a:ext>
            </a:extLst>
          </p:cNvPr>
          <p:cNvSpPr>
            <a:spLocks noGrp="1"/>
          </p:cNvSpPr>
          <p:nvPr>
            <p:ph type="dt" sz="half" idx="10"/>
          </p:nvPr>
        </p:nvSpPr>
        <p:spPr/>
        <p:txBody>
          <a:bodyPr/>
          <a:lstStyle/>
          <a:p>
            <a:fld id="{E7920E93-DDC0-47AE-8E82-E1C9911CE8D0}" type="datetimeFigureOut">
              <a:rPr lang="en-AU" smtClean="0"/>
              <a:t>26/03/2025</a:t>
            </a:fld>
            <a:endParaRPr lang="en-AU"/>
          </a:p>
        </p:txBody>
      </p:sp>
      <p:sp>
        <p:nvSpPr>
          <p:cNvPr id="5" name="Footer Placeholder 4">
            <a:extLst>
              <a:ext uri="{FF2B5EF4-FFF2-40B4-BE49-F238E27FC236}">
                <a16:creationId xmlns:a16="http://schemas.microsoft.com/office/drawing/2014/main" id="{C6568D22-176E-98C9-115B-75AF2558040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600BFBB-712F-F8DA-E537-FE1001C3C48A}"/>
              </a:ext>
            </a:extLst>
          </p:cNvPr>
          <p:cNvSpPr>
            <a:spLocks noGrp="1"/>
          </p:cNvSpPr>
          <p:nvPr>
            <p:ph type="sldNum" sz="quarter" idx="12"/>
          </p:nvPr>
        </p:nvSpPr>
        <p:spPr/>
        <p:txBody>
          <a:bodyPr/>
          <a:lstStyle/>
          <a:p>
            <a:fld id="{79785AAD-F06D-472F-BF14-F8C88D0FAE1A}" type="slidenum">
              <a:rPr lang="en-AU" smtClean="0"/>
              <a:t>‹#›</a:t>
            </a:fld>
            <a:endParaRPr lang="en-AU"/>
          </a:p>
        </p:txBody>
      </p:sp>
    </p:spTree>
    <p:extLst>
      <p:ext uri="{BB962C8B-B14F-4D97-AF65-F5344CB8AC3E}">
        <p14:creationId xmlns:p14="http://schemas.microsoft.com/office/powerpoint/2010/main" val="2820574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CFC47-FB98-F15D-890A-123EC84A4F59}"/>
              </a:ext>
            </a:extLst>
          </p:cNvPr>
          <p:cNvSpPr>
            <a:spLocks noGrp="1"/>
          </p:cNvSpPr>
          <p:nvPr>
            <p:ph type="title"/>
          </p:nvPr>
        </p:nvSpPr>
        <p:spPr/>
        <p:txBody>
          <a:bodyPr/>
          <a:lstStyle/>
          <a:p>
            <a:r>
              <a:rPr lang="en-US" dirty="0"/>
              <a:t>Click to edit Master title style</a:t>
            </a:r>
            <a:endParaRPr lang="en-AU" dirty="0"/>
          </a:p>
        </p:txBody>
      </p:sp>
      <p:sp>
        <p:nvSpPr>
          <p:cNvPr id="3" name="Content Placeholder 2">
            <a:extLst>
              <a:ext uri="{FF2B5EF4-FFF2-40B4-BE49-F238E27FC236}">
                <a16:creationId xmlns:a16="http://schemas.microsoft.com/office/drawing/2014/main" id="{FE104FD5-7B9B-6788-0B71-8E4B6E2712F2}"/>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8" name="Picture Placeholder 7">
            <a:extLst>
              <a:ext uri="{FF2B5EF4-FFF2-40B4-BE49-F238E27FC236}">
                <a16:creationId xmlns:a16="http://schemas.microsoft.com/office/drawing/2014/main" id="{BB36D7DA-D733-EE0D-20F3-D629A8440D05}"/>
              </a:ext>
            </a:extLst>
          </p:cNvPr>
          <p:cNvSpPr>
            <a:spLocks noGrp="1"/>
          </p:cNvSpPr>
          <p:nvPr>
            <p:ph type="pic" sz="quarter" idx="10"/>
          </p:nvPr>
        </p:nvSpPr>
        <p:spPr>
          <a:xfrm>
            <a:off x="3085233" y="5938982"/>
            <a:ext cx="5486111" cy="914400"/>
          </a:xfrm>
        </p:spPr>
        <p:txBody>
          <a:bodyPr/>
          <a:lstStyle/>
          <a:p>
            <a:endParaRPr lang="en-AU" dirty="0"/>
          </a:p>
        </p:txBody>
      </p:sp>
    </p:spTree>
    <p:extLst>
      <p:ext uri="{BB962C8B-B14F-4D97-AF65-F5344CB8AC3E}">
        <p14:creationId xmlns:p14="http://schemas.microsoft.com/office/powerpoint/2010/main" val="3460657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B9EB1-E5B7-7B46-1918-25EC60D3FFC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BD6DD448-ED2C-1E16-C126-D7126BF324B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AFD2BD-B089-61E7-7BEC-42BFB5BDA168}"/>
              </a:ext>
            </a:extLst>
          </p:cNvPr>
          <p:cNvSpPr>
            <a:spLocks noGrp="1"/>
          </p:cNvSpPr>
          <p:nvPr>
            <p:ph type="dt" sz="half" idx="10"/>
          </p:nvPr>
        </p:nvSpPr>
        <p:spPr/>
        <p:txBody>
          <a:bodyPr/>
          <a:lstStyle/>
          <a:p>
            <a:fld id="{E7920E93-DDC0-47AE-8E82-E1C9911CE8D0}" type="datetimeFigureOut">
              <a:rPr lang="en-AU" smtClean="0"/>
              <a:t>26/03/2025</a:t>
            </a:fld>
            <a:endParaRPr lang="en-AU"/>
          </a:p>
        </p:txBody>
      </p:sp>
      <p:sp>
        <p:nvSpPr>
          <p:cNvPr id="5" name="Footer Placeholder 4">
            <a:extLst>
              <a:ext uri="{FF2B5EF4-FFF2-40B4-BE49-F238E27FC236}">
                <a16:creationId xmlns:a16="http://schemas.microsoft.com/office/drawing/2014/main" id="{BED4D385-8BD7-F92E-AFB7-2C7488C2A00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5EE2354-BF61-3828-38DC-E9864B4E746F}"/>
              </a:ext>
            </a:extLst>
          </p:cNvPr>
          <p:cNvSpPr>
            <a:spLocks noGrp="1"/>
          </p:cNvSpPr>
          <p:nvPr>
            <p:ph type="sldNum" sz="quarter" idx="12"/>
          </p:nvPr>
        </p:nvSpPr>
        <p:spPr/>
        <p:txBody>
          <a:bodyPr/>
          <a:lstStyle/>
          <a:p>
            <a:fld id="{79785AAD-F06D-472F-BF14-F8C88D0FAE1A}" type="slidenum">
              <a:rPr lang="en-AU" smtClean="0"/>
              <a:t>‹#›</a:t>
            </a:fld>
            <a:endParaRPr lang="en-AU"/>
          </a:p>
        </p:txBody>
      </p:sp>
    </p:spTree>
    <p:extLst>
      <p:ext uri="{BB962C8B-B14F-4D97-AF65-F5344CB8AC3E}">
        <p14:creationId xmlns:p14="http://schemas.microsoft.com/office/powerpoint/2010/main" val="3116316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C3113-C8E5-01C4-914A-73DF80E4C5F9}"/>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F18FA859-E92C-E53B-511E-D6405BAC1E2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24A7CA3-237B-57FB-8215-4DFDED6620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18F799FA-1F20-0EA1-8B1B-F2F9C679C8DD}"/>
              </a:ext>
            </a:extLst>
          </p:cNvPr>
          <p:cNvSpPr>
            <a:spLocks noGrp="1"/>
          </p:cNvSpPr>
          <p:nvPr>
            <p:ph type="dt" sz="half" idx="10"/>
          </p:nvPr>
        </p:nvSpPr>
        <p:spPr/>
        <p:txBody>
          <a:bodyPr/>
          <a:lstStyle/>
          <a:p>
            <a:fld id="{E7920E93-DDC0-47AE-8E82-E1C9911CE8D0}" type="datetimeFigureOut">
              <a:rPr lang="en-AU" smtClean="0"/>
              <a:t>26/03/2025</a:t>
            </a:fld>
            <a:endParaRPr lang="en-AU"/>
          </a:p>
        </p:txBody>
      </p:sp>
      <p:sp>
        <p:nvSpPr>
          <p:cNvPr id="6" name="Footer Placeholder 5">
            <a:extLst>
              <a:ext uri="{FF2B5EF4-FFF2-40B4-BE49-F238E27FC236}">
                <a16:creationId xmlns:a16="http://schemas.microsoft.com/office/drawing/2014/main" id="{A550B1B3-0831-6774-B68A-F5C933812F1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CB354375-F12D-C6F8-A2EE-3E327BAD2B77}"/>
              </a:ext>
            </a:extLst>
          </p:cNvPr>
          <p:cNvSpPr>
            <a:spLocks noGrp="1"/>
          </p:cNvSpPr>
          <p:nvPr>
            <p:ph type="sldNum" sz="quarter" idx="12"/>
          </p:nvPr>
        </p:nvSpPr>
        <p:spPr/>
        <p:txBody>
          <a:bodyPr/>
          <a:lstStyle/>
          <a:p>
            <a:fld id="{79785AAD-F06D-472F-BF14-F8C88D0FAE1A}" type="slidenum">
              <a:rPr lang="en-AU" smtClean="0"/>
              <a:t>‹#›</a:t>
            </a:fld>
            <a:endParaRPr lang="en-AU"/>
          </a:p>
        </p:txBody>
      </p:sp>
    </p:spTree>
    <p:extLst>
      <p:ext uri="{BB962C8B-B14F-4D97-AF65-F5344CB8AC3E}">
        <p14:creationId xmlns:p14="http://schemas.microsoft.com/office/powerpoint/2010/main" val="308983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A8E44-1B96-FDEF-30D5-6B8BC0F5AA08}"/>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3CF625A-9097-83A4-56EE-4CEE1F0C0D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18B17CB-8194-8B20-E41F-F448EDA1BAF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210F526B-8E5D-531C-21D4-662AC3DBDC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F436E7B-CD72-E47C-0E87-587B8D37F97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C2BD2884-D872-D13D-9FB9-D4C572859331}"/>
              </a:ext>
            </a:extLst>
          </p:cNvPr>
          <p:cNvSpPr>
            <a:spLocks noGrp="1"/>
          </p:cNvSpPr>
          <p:nvPr>
            <p:ph type="dt" sz="half" idx="10"/>
          </p:nvPr>
        </p:nvSpPr>
        <p:spPr/>
        <p:txBody>
          <a:bodyPr/>
          <a:lstStyle/>
          <a:p>
            <a:fld id="{E7920E93-DDC0-47AE-8E82-E1C9911CE8D0}" type="datetimeFigureOut">
              <a:rPr lang="en-AU" smtClean="0"/>
              <a:t>26/03/2025</a:t>
            </a:fld>
            <a:endParaRPr lang="en-AU"/>
          </a:p>
        </p:txBody>
      </p:sp>
      <p:sp>
        <p:nvSpPr>
          <p:cNvPr id="8" name="Footer Placeholder 7">
            <a:extLst>
              <a:ext uri="{FF2B5EF4-FFF2-40B4-BE49-F238E27FC236}">
                <a16:creationId xmlns:a16="http://schemas.microsoft.com/office/drawing/2014/main" id="{5BA99493-3A0E-603A-9DF8-3255282E9ACD}"/>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5BBC79EC-2097-064E-3B31-55B3BFA52443}"/>
              </a:ext>
            </a:extLst>
          </p:cNvPr>
          <p:cNvSpPr>
            <a:spLocks noGrp="1"/>
          </p:cNvSpPr>
          <p:nvPr>
            <p:ph type="sldNum" sz="quarter" idx="12"/>
          </p:nvPr>
        </p:nvSpPr>
        <p:spPr/>
        <p:txBody>
          <a:bodyPr/>
          <a:lstStyle/>
          <a:p>
            <a:fld id="{79785AAD-F06D-472F-BF14-F8C88D0FAE1A}" type="slidenum">
              <a:rPr lang="en-AU" smtClean="0"/>
              <a:t>‹#›</a:t>
            </a:fld>
            <a:endParaRPr lang="en-AU"/>
          </a:p>
        </p:txBody>
      </p:sp>
    </p:spTree>
    <p:extLst>
      <p:ext uri="{BB962C8B-B14F-4D97-AF65-F5344CB8AC3E}">
        <p14:creationId xmlns:p14="http://schemas.microsoft.com/office/powerpoint/2010/main" val="176253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D0FC1-51B7-968E-051B-1F52A3605850}"/>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DD56225-27CC-6B5A-761B-2CD504DA3012}"/>
              </a:ext>
            </a:extLst>
          </p:cNvPr>
          <p:cNvSpPr>
            <a:spLocks noGrp="1"/>
          </p:cNvSpPr>
          <p:nvPr>
            <p:ph type="dt" sz="half" idx="10"/>
          </p:nvPr>
        </p:nvSpPr>
        <p:spPr/>
        <p:txBody>
          <a:bodyPr/>
          <a:lstStyle/>
          <a:p>
            <a:fld id="{E7920E93-DDC0-47AE-8E82-E1C9911CE8D0}" type="datetimeFigureOut">
              <a:rPr lang="en-AU" smtClean="0"/>
              <a:t>26/03/2025</a:t>
            </a:fld>
            <a:endParaRPr lang="en-AU"/>
          </a:p>
        </p:txBody>
      </p:sp>
      <p:sp>
        <p:nvSpPr>
          <p:cNvPr id="4" name="Footer Placeholder 3">
            <a:extLst>
              <a:ext uri="{FF2B5EF4-FFF2-40B4-BE49-F238E27FC236}">
                <a16:creationId xmlns:a16="http://schemas.microsoft.com/office/drawing/2014/main" id="{CA26B46B-C3B6-8CE3-54A6-738274C82FEA}"/>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45B1EFE4-8DD6-EA12-6322-83B0C5A6028D}"/>
              </a:ext>
            </a:extLst>
          </p:cNvPr>
          <p:cNvSpPr>
            <a:spLocks noGrp="1"/>
          </p:cNvSpPr>
          <p:nvPr>
            <p:ph type="sldNum" sz="quarter" idx="12"/>
          </p:nvPr>
        </p:nvSpPr>
        <p:spPr/>
        <p:txBody>
          <a:bodyPr/>
          <a:lstStyle/>
          <a:p>
            <a:fld id="{79785AAD-F06D-472F-BF14-F8C88D0FAE1A}" type="slidenum">
              <a:rPr lang="en-AU" smtClean="0"/>
              <a:t>‹#›</a:t>
            </a:fld>
            <a:endParaRPr lang="en-AU"/>
          </a:p>
        </p:txBody>
      </p:sp>
    </p:spTree>
    <p:extLst>
      <p:ext uri="{BB962C8B-B14F-4D97-AF65-F5344CB8AC3E}">
        <p14:creationId xmlns:p14="http://schemas.microsoft.com/office/powerpoint/2010/main" val="3345234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39DCC2-EE33-7F5F-AAF4-1BB35F2A5BDE}"/>
              </a:ext>
            </a:extLst>
          </p:cNvPr>
          <p:cNvSpPr>
            <a:spLocks noGrp="1"/>
          </p:cNvSpPr>
          <p:nvPr>
            <p:ph type="dt" sz="half" idx="10"/>
          </p:nvPr>
        </p:nvSpPr>
        <p:spPr/>
        <p:txBody>
          <a:bodyPr/>
          <a:lstStyle/>
          <a:p>
            <a:fld id="{E7920E93-DDC0-47AE-8E82-E1C9911CE8D0}" type="datetimeFigureOut">
              <a:rPr lang="en-AU" smtClean="0"/>
              <a:t>26/03/2025</a:t>
            </a:fld>
            <a:endParaRPr lang="en-AU"/>
          </a:p>
        </p:txBody>
      </p:sp>
      <p:sp>
        <p:nvSpPr>
          <p:cNvPr id="3" name="Footer Placeholder 2">
            <a:extLst>
              <a:ext uri="{FF2B5EF4-FFF2-40B4-BE49-F238E27FC236}">
                <a16:creationId xmlns:a16="http://schemas.microsoft.com/office/drawing/2014/main" id="{57262916-3B71-4A33-4AA7-8F8EAE079B8F}"/>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5A4E7112-ABE5-DC29-1180-7A8589EE371F}"/>
              </a:ext>
            </a:extLst>
          </p:cNvPr>
          <p:cNvSpPr>
            <a:spLocks noGrp="1"/>
          </p:cNvSpPr>
          <p:nvPr>
            <p:ph type="sldNum" sz="quarter" idx="12"/>
          </p:nvPr>
        </p:nvSpPr>
        <p:spPr/>
        <p:txBody>
          <a:bodyPr/>
          <a:lstStyle/>
          <a:p>
            <a:fld id="{79785AAD-F06D-472F-BF14-F8C88D0FAE1A}" type="slidenum">
              <a:rPr lang="en-AU" smtClean="0"/>
              <a:t>‹#›</a:t>
            </a:fld>
            <a:endParaRPr lang="en-AU"/>
          </a:p>
        </p:txBody>
      </p:sp>
    </p:spTree>
    <p:extLst>
      <p:ext uri="{BB962C8B-B14F-4D97-AF65-F5344CB8AC3E}">
        <p14:creationId xmlns:p14="http://schemas.microsoft.com/office/powerpoint/2010/main" val="2898465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91AFF-80E4-64B8-33C9-0D0178C599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812CB787-4CD6-9202-8DC3-A69169189B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7A5CF543-420A-7436-4BC1-F3138E8DB4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83F5A7-393A-568B-96EF-B739E8DA768A}"/>
              </a:ext>
            </a:extLst>
          </p:cNvPr>
          <p:cNvSpPr>
            <a:spLocks noGrp="1"/>
          </p:cNvSpPr>
          <p:nvPr>
            <p:ph type="dt" sz="half" idx="10"/>
          </p:nvPr>
        </p:nvSpPr>
        <p:spPr/>
        <p:txBody>
          <a:bodyPr/>
          <a:lstStyle/>
          <a:p>
            <a:fld id="{E7920E93-DDC0-47AE-8E82-E1C9911CE8D0}" type="datetimeFigureOut">
              <a:rPr lang="en-AU" smtClean="0"/>
              <a:t>26/03/2025</a:t>
            </a:fld>
            <a:endParaRPr lang="en-AU"/>
          </a:p>
        </p:txBody>
      </p:sp>
      <p:sp>
        <p:nvSpPr>
          <p:cNvPr id="6" name="Footer Placeholder 5">
            <a:extLst>
              <a:ext uri="{FF2B5EF4-FFF2-40B4-BE49-F238E27FC236}">
                <a16:creationId xmlns:a16="http://schemas.microsoft.com/office/drawing/2014/main" id="{046EA479-B740-803A-5695-20937C09B39F}"/>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6DB5281-1822-5375-96E5-2EF4CA3CD8E7}"/>
              </a:ext>
            </a:extLst>
          </p:cNvPr>
          <p:cNvSpPr>
            <a:spLocks noGrp="1"/>
          </p:cNvSpPr>
          <p:nvPr>
            <p:ph type="sldNum" sz="quarter" idx="12"/>
          </p:nvPr>
        </p:nvSpPr>
        <p:spPr/>
        <p:txBody>
          <a:bodyPr/>
          <a:lstStyle/>
          <a:p>
            <a:fld id="{79785AAD-F06D-472F-BF14-F8C88D0FAE1A}" type="slidenum">
              <a:rPr lang="en-AU" smtClean="0"/>
              <a:t>‹#›</a:t>
            </a:fld>
            <a:endParaRPr lang="en-AU"/>
          </a:p>
        </p:txBody>
      </p:sp>
    </p:spTree>
    <p:extLst>
      <p:ext uri="{BB962C8B-B14F-4D97-AF65-F5344CB8AC3E}">
        <p14:creationId xmlns:p14="http://schemas.microsoft.com/office/powerpoint/2010/main" val="4181479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15932-B4D6-B206-2C23-EAC09A9916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CAF1C9D5-0ACE-2722-BE19-74DFEC459D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FA21711C-9AEC-9BA8-0617-1DEE482739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FB859D-E066-4905-8121-C928ABBE458B}"/>
              </a:ext>
            </a:extLst>
          </p:cNvPr>
          <p:cNvSpPr>
            <a:spLocks noGrp="1"/>
          </p:cNvSpPr>
          <p:nvPr>
            <p:ph type="dt" sz="half" idx="10"/>
          </p:nvPr>
        </p:nvSpPr>
        <p:spPr/>
        <p:txBody>
          <a:bodyPr/>
          <a:lstStyle/>
          <a:p>
            <a:fld id="{E7920E93-DDC0-47AE-8E82-E1C9911CE8D0}" type="datetimeFigureOut">
              <a:rPr lang="en-AU" smtClean="0"/>
              <a:t>26/03/2025</a:t>
            </a:fld>
            <a:endParaRPr lang="en-AU"/>
          </a:p>
        </p:txBody>
      </p:sp>
      <p:sp>
        <p:nvSpPr>
          <p:cNvPr id="6" name="Footer Placeholder 5">
            <a:extLst>
              <a:ext uri="{FF2B5EF4-FFF2-40B4-BE49-F238E27FC236}">
                <a16:creationId xmlns:a16="http://schemas.microsoft.com/office/drawing/2014/main" id="{47EF80BF-C734-5E29-F637-F56F6AEF8DC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5DB44447-886A-B401-A377-F9A80FC40A95}"/>
              </a:ext>
            </a:extLst>
          </p:cNvPr>
          <p:cNvSpPr>
            <a:spLocks noGrp="1"/>
          </p:cNvSpPr>
          <p:nvPr>
            <p:ph type="sldNum" sz="quarter" idx="12"/>
          </p:nvPr>
        </p:nvSpPr>
        <p:spPr/>
        <p:txBody>
          <a:bodyPr/>
          <a:lstStyle/>
          <a:p>
            <a:fld id="{79785AAD-F06D-472F-BF14-F8C88D0FAE1A}" type="slidenum">
              <a:rPr lang="en-AU" smtClean="0"/>
              <a:t>‹#›</a:t>
            </a:fld>
            <a:endParaRPr lang="en-AU"/>
          </a:p>
        </p:txBody>
      </p:sp>
    </p:spTree>
    <p:extLst>
      <p:ext uri="{BB962C8B-B14F-4D97-AF65-F5344CB8AC3E}">
        <p14:creationId xmlns:p14="http://schemas.microsoft.com/office/powerpoint/2010/main" val="3387397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D88835-CB4A-6D67-ED2A-9B8C498664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8114AF44-E513-ADE4-58AC-6C0BA65C19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Date Placeholder 3">
            <a:extLst>
              <a:ext uri="{FF2B5EF4-FFF2-40B4-BE49-F238E27FC236}">
                <a16:creationId xmlns:a16="http://schemas.microsoft.com/office/drawing/2014/main" id="{0C935661-A619-961F-8A7D-7B7F8A4BCF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7920E93-DDC0-47AE-8E82-E1C9911CE8D0}" type="datetimeFigureOut">
              <a:rPr lang="en-AU" smtClean="0"/>
              <a:t>26/03/2025</a:t>
            </a:fld>
            <a:endParaRPr lang="en-AU"/>
          </a:p>
        </p:txBody>
      </p:sp>
      <p:sp>
        <p:nvSpPr>
          <p:cNvPr id="5" name="Footer Placeholder 4">
            <a:extLst>
              <a:ext uri="{FF2B5EF4-FFF2-40B4-BE49-F238E27FC236}">
                <a16:creationId xmlns:a16="http://schemas.microsoft.com/office/drawing/2014/main" id="{BAEC4089-0D78-03EA-3DBB-3FA4A58078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AU"/>
          </a:p>
        </p:txBody>
      </p:sp>
      <p:sp>
        <p:nvSpPr>
          <p:cNvPr id="6" name="Slide Number Placeholder 5">
            <a:extLst>
              <a:ext uri="{FF2B5EF4-FFF2-40B4-BE49-F238E27FC236}">
                <a16:creationId xmlns:a16="http://schemas.microsoft.com/office/drawing/2014/main" id="{0444EE32-C5AC-9EFA-3DC2-442F42B293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9785AAD-F06D-472F-BF14-F8C88D0FAE1A}" type="slidenum">
              <a:rPr lang="en-AU" smtClean="0"/>
              <a:t>‹#›</a:t>
            </a:fld>
            <a:endParaRPr lang="en-AU"/>
          </a:p>
        </p:txBody>
      </p:sp>
      <p:pic>
        <p:nvPicPr>
          <p:cNvPr id="14" name="Picture 13" descr="A white background with orange and yellow text">
            <a:extLst>
              <a:ext uri="{FF2B5EF4-FFF2-40B4-BE49-F238E27FC236}">
                <a16:creationId xmlns:a16="http://schemas.microsoft.com/office/drawing/2014/main" id="{76305E71-75DB-DEDB-B8A3-9C5A5E7D4709}"/>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Tree>
    <p:extLst>
      <p:ext uri="{BB962C8B-B14F-4D97-AF65-F5344CB8AC3E}">
        <p14:creationId xmlns:p14="http://schemas.microsoft.com/office/powerpoint/2010/main" val="2618871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mailto:info@prideinhealth.com.au" TargetMode="External"/><Relationship Id="rId2" Type="http://schemas.openxmlformats.org/officeDocument/2006/relationships/hyperlink" Target="https://www.prideinhealth.com.au/pride-in-health-wellbeing-index-and-benchmarking/hweiregistratio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package" Target="../embeddings/Microsoft_Excel_Worksheet1.xlsx"/><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EF1F1-2AC8-8188-D273-C56F1457A616}"/>
              </a:ext>
            </a:extLst>
          </p:cNvPr>
          <p:cNvSpPr>
            <a:spLocks noGrp="1"/>
          </p:cNvSpPr>
          <p:nvPr>
            <p:ph type="title"/>
          </p:nvPr>
        </p:nvSpPr>
        <p:spPr/>
        <p:txBody>
          <a:bodyPr/>
          <a:lstStyle/>
          <a:p>
            <a:endParaRPr lang="en-AU"/>
          </a:p>
        </p:txBody>
      </p:sp>
      <p:pic>
        <p:nvPicPr>
          <p:cNvPr id="8" name="Content Placeholder 7" descr="A close up of a screen&#10;&#10;AI-generated content may be incorrect.">
            <a:extLst>
              <a:ext uri="{FF2B5EF4-FFF2-40B4-BE49-F238E27FC236}">
                <a16:creationId xmlns:a16="http://schemas.microsoft.com/office/drawing/2014/main" id="{4FCFE862-52FE-0C9F-D32E-AC44C0160C8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88" y="0"/>
            <a:ext cx="12223999" cy="6876000"/>
          </a:xfrm>
        </p:spPr>
      </p:pic>
      <p:sp>
        <p:nvSpPr>
          <p:cNvPr id="11" name="TextBox 10">
            <a:extLst>
              <a:ext uri="{FF2B5EF4-FFF2-40B4-BE49-F238E27FC236}">
                <a16:creationId xmlns:a16="http://schemas.microsoft.com/office/drawing/2014/main" id="{15ACC3AE-A9E9-F658-4A79-D69CEDBD227F}"/>
              </a:ext>
            </a:extLst>
          </p:cNvPr>
          <p:cNvSpPr txBox="1"/>
          <p:nvPr/>
        </p:nvSpPr>
        <p:spPr>
          <a:xfrm>
            <a:off x="1625907" y="2055813"/>
            <a:ext cx="9488496" cy="769441"/>
          </a:xfrm>
          <a:prstGeom prst="rect">
            <a:avLst/>
          </a:prstGeom>
          <a:noFill/>
        </p:spPr>
        <p:txBody>
          <a:bodyPr wrap="none" rtlCol="0">
            <a:spAutoFit/>
          </a:bodyPr>
          <a:lstStyle/>
          <a:p>
            <a:pPr algn="ctr"/>
            <a:r>
              <a:rPr lang="en-US" sz="4400" cap="all" dirty="0">
                <a:solidFill>
                  <a:schemeClr val="bg1"/>
                </a:solidFill>
                <a:latin typeface="Segoe UI Semibold" panose="020B0702040204020203" pitchFamily="34" charset="0"/>
                <a:cs typeface="Segoe UI Semibold" panose="020B0702040204020203" pitchFamily="34" charset="0"/>
              </a:rPr>
              <a:t>2025 HWEI Benchmarking Slides</a:t>
            </a:r>
          </a:p>
        </p:txBody>
      </p:sp>
    </p:spTree>
    <p:extLst>
      <p:ext uri="{BB962C8B-B14F-4D97-AF65-F5344CB8AC3E}">
        <p14:creationId xmlns:p14="http://schemas.microsoft.com/office/powerpoint/2010/main" val="41441533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E59FA0-A768-AD31-7C64-80D0EB8146D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941563-869B-73DD-AE55-2019AB059171}"/>
              </a:ext>
            </a:extLst>
          </p:cNvPr>
          <p:cNvSpPr>
            <a:spLocks noGrp="1"/>
          </p:cNvSpPr>
          <p:nvPr>
            <p:ph type="title"/>
          </p:nvPr>
        </p:nvSpPr>
        <p:spPr>
          <a:xfrm>
            <a:off x="838200" y="365125"/>
            <a:ext cx="10515600" cy="786483"/>
          </a:xfrm>
        </p:spPr>
        <p:txBody>
          <a:bodyPr/>
          <a:lstStyle/>
          <a:p>
            <a:r>
              <a:rPr lang="en-US" cap="small" dirty="0">
                <a:solidFill>
                  <a:srgbClr val="F26322"/>
                </a:solidFill>
                <a:latin typeface="Segoe UI Semibold" panose="020B0702040204020203" pitchFamily="34" charset="0"/>
                <a:cs typeface="Segoe UI Semibold" panose="020B0702040204020203" pitchFamily="34" charset="0"/>
              </a:rPr>
              <a:t>Going Forward…</a:t>
            </a:r>
            <a:endParaRPr lang="en-AU" cap="small" dirty="0">
              <a:solidFill>
                <a:srgbClr val="F26322"/>
              </a:solidFill>
              <a:latin typeface="Segoe UI Semibold" panose="020B0702040204020203" pitchFamily="34" charset="0"/>
              <a:cs typeface="Segoe UI Semibold" panose="020B0702040204020203" pitchFamily="34" charset="0"/>
            </a:endParaRPr>
          </a:p>
        </p:txBody>
      </p:sp>
      <p:sp>
        <p:nvSpPr>
          <p:cNvPr id="4" name="TextBox 3">
            <a:extLst>
              <a:ext uri="{FF2B5EF4-FFF2-40B4-BE49-F238E27FC236}">
                <a16:creationId xmlns:a16="http://schemas.microsoft.com/office/drawing/2014/main" id="{AFC28F20-9430-577F-A4CA-82D4DB366E91}"/>
              </a:ext>
            </a:extLst>
          </p:cNvPr>
          <p:cNvSpPr txBox="1"/>
          <p:nvPr/>
        </p:nvSpPr>
        <p:spPr>
          <a:xfrm>
            <a:off x="838200" y="1440000"/>
            <a:ext cx="10440000" cy="3139321"/>
          </a:xfrm>
          <a:prstGeom prst="rect">
            <a:avLst/>
          </a:prstGeom>
          <a:noFill/>
        </p:spPr>
        <p:txBody>
          <a:bodyPr wrap="square">
            <a:spAutoFit/>
          </a:bodyPr>
          <a:lstStyle/>
          <a:p>
            <a:pPr marL="285750" indent="-285750">
              <a:buFont typeface="Arial" panose="020B0604020202020204" pitchFamily="34" charset="0"/>
              <a:buChar char="•"/>
            </a:pPr>
            <a:r>
              <a:rPr lang="en-US" sz="1800" dirty="0">
                <a:latin typeface="Segoe UI" panose="020B0502040204020203" pitchFamily="34" charset="0"/>
                <a:cs typeface="Segoe UI" panose="020B0502040204020203" pitchFamily="34" charset="0"/>
              </a:rPr>
              <a:t>Pride in Health + Wellbeing members can now engage their Relationship Manager for a complimentary strategic planning session using their Foundation and/or Advanced Submission results.</a:t>
            </a:r>
          </a:p>
          <a:p>
            <a:pPr marL="285750" indent="-285750">
              <a:buFont typeface="Arial" panose="020B0604020202020204" pitchFamily="34" charset="0"/>
              <a:buChar char="•"/>
            </a:pPr>
            <a:endParaRPr lang="en-US" sz="18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800" dirty="0">
                <a:latin typeface="Segoe UI" panose="020B0502040204020203" pitchFamily="34" charset="0"/>
                <a:cs typeface="Segoe UI" panose="020B0502040204020203" pitchFamily="34" charset="0"/>
              </a:rPr>
              <a:t>This can also be provided fee-for-service to non-member organisations participating.</a:t>
            </a:r>
            <a:br>
              <a:rPr lang="en-US" sz="1800" dirty="0">
                <a:latin typeface="Segoe UI" panose="020B0502040204020203" pitchFamily="34" charset="0"/>
                <a:cs typeface="Segoe UI" panose="020B0502040204020203" pitchFamily="34" charset="0"/>
              </a:rPr>
            </a:br>
            <a:endParaRPr lang="en-US" sz="18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800" dirty="0">
                <a:latin typeface="Segoe UI" panose="020B0502040204020203" pitchFamily="34" charset="0"/>
                <a:cs typeface="Segoe UI" panose="020B0502040204020203" pitchFamily="34" charset="0"/>
              </a:rPr>
              <a:t>Register for the current HWEI Submission documents: </a:t>
            </a:r>
            <a:r>
              <a:rPr lang="en-US" sz="1800" dirty="0">
                <a:latin typeface="Segoe UI" panose="020B0502040204020203" pitchFamily="34" charset="0"/>
                <a:cs typeface="Segoe UI" panose="020B0502040204020203" pitchFamily="34" charset="0"/>
                <a:hlinkClick r:id="rId2"/>
              </a:rPr>
              <a:t>https://www.prideinhealth.com.au/pride-in-health-wellbeing-index-and-benchmarking/hweiregistration/</a:t>
            </a:r>
            <a:r>
              <a:rPr lang="en-US" sz="1800" dirty="0">
                <a:latin typeface="Segoe UI" panose="020B0502040204020203" pitchFamily="34" charset="0"/>
                <a:cs typeface="Segoe UI" panose="020B0502040204020203" pitchFamily="34" charset="0"/>
              </a:rPr>
              <a:t> </a:t>
            </a:r>
          </a:p>
          <a:p>
            <a:pPr marL="0" indent="0" algn="r">
              <a:buNone/>
            </a:pPr>
            <a:endParaRPr lang="en-AU" sz="1800" dirty="0">
              <a:latin typeface="Segoe UI" panose="020B0502040204020203" pitchFamily="34" charset="0"/>
              <a:cs typeface="Segoe UI" panose="020B0502040204020203" pitchFamily="34" charset="0"/>
            </a:endParaRPr>
          </a:p>
          <a:p>
            <a:pPr marL="0" indent="0" algn="r">
              <a:buNone/>
            </a:pPr>
            <a:endParaRPr lang="en-AU" sz="1800" dirty="0">
              <a:latin typeface="Segoe UI" panose="020B0502040204020203" pitchFamily="34" charset="0"/>
              <a:cs typeface="Segoe UI" panose="020B0502040204020203" pitchFamily="34" charset="0"/>
            </a:endParaRPr>
          </a:p>
          <a:p>
            <a:pPr marL="0" indent="0" algn="r">
              <a:buNone/>
            </a:pPr>
            <a:r>
              <a:rPr lang="en-AU" sz="1800" dirty="0">
                <a:latin typeface="Segoe UI" panose="020B0502040204020203" pitchFamily="34" charset="0"/>
                <a:cs typeface="Segoe UI" panose="020B0502040204020203" pitchFamily="34" charset="0"/>
              </a:rPr>
              <a:t>Not a member organisation yet? Email </a:t>
            </a:r>
            <a:r>
              <a:rPr lang="en-AU" sz="1800" dirty="0">
                <a:latin typeface="Segoe UI" panose="020B0502040204020203" pitchFamily="34" charset="0"/>
                <a:cs typeface="Segoe UI" panose="020B0502040204020203" pitchFamily="34" charset="0"/>
                <a:hlinkClick r:id="rId3"/>
              </a:rPr>
              <a:t>info@prideinhealth.com.au</a:t>
            </a:r>
            <a:r>
              <a:rPr lang="en-AU" sz="1800" dirty="0">
                <a:latin typeface="Segoe UI" panose="020B0502040204020203" pitchFamily="34" charset="0"/>
                <a:cs typeface="Segoe UI" panose="020B0502040204020203" pitchFamily="34" charset="0"/>
              </a:rPr>
              <a:t> and join now!</a:t>
            </a:r>
          </a:p>
        </p:txBody>
      </p:sp>
    </p:spTree>
    <p:extLst>
      <p:ext uri="{BB962C8B-B14F-4D97-AF65-F5344CB8AC3E}">
        <p14:creationId xmlns:p14="http://schemas.microsoft.com/office/powerpoint/2010/main" val="2264196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66023-EFF2-B3C7-D191-44B39B875C1F}"/>
              </a:ext>
            </a:extLst>
          </p:cNvPr>
          <p:cNvSpPr>
            <a:spLocks noGrp="1"/>
          </p:cNvSpPr>
          <p:nvPr>
            <p:ph type="title"/>
          </p:nvPr>
        </p:nvSpPr>
        <p:spPr>
          <a:xfrm>
            <a:off x="838200" y="365125"/>
            <a:ext cx="10515600" cy="786483"/>
          </a:xfrm>
        </p:spPr>
        <p:txBody>
          <a:bodyPr/>
          <a:lstStyle/>
          <a:p>
            <a:r>
              <a:rPr lang="en-US" cap="small" dirty="0">
                <a:solidFill>
                  <a:srgbClr val="F26322"/>
                </a:solidFill>
                <a:latin typeface="Segoe UI Semibold" panose="020B0702040204020203" pitchFamily="34" charset="0"/>
                <a:cs typeface="Segoe UI Semibold" panose="020B0702040204020203" pitchFamily="34" charset="0"/>
              </a:rPr>
              <a:t>2025 HWEI Benchmarking Results</a:t>
            </a:r>
            <a:endParaRPr lang="en-AU" cap="small" dirty="0">
              <a:solidFill>
                <a:srgbClr val="F26322"/>
              </a:solidFill>
              <a:latin typeface="Segoe UI Semibold" panose="020B0702040204020203" pitchFamily="34" charset="0"/>
              <a:cs typeface="Segoe UI Semibold" panose="020B0702040204020203" pitchFamily="34" charset="0"/>
            </a:endParaRPr>
          </a:p>
        </p:txBody>
      </p:sp>
      <p:sp>
        <p:nvSpPr>
          <p:cNvPr id="5" name="Rectangle 4">
            <a:extLst>
              <a:ext uri="{FF2B5EF4-FFF2-40B4-BE49-F238E27FC236}">
                <a16:creationId xmlns:a16="http://schemas.microsoft.com/office/drawing/2014/main" id="{AD7930A8-14FD-671C-7E1C-B1D2E04544CE}"/>
              </a:ext>
            </a:extLst>
          </p:cNvPr>
          <p:cNvSpPr/>
          <p:nvPr/>
        </p:nvSpPr>
        <p:spPr>
          <a:xfrm>
            <a:off x="4851918" y="1533526"/>
            <a:ext cx="6303759" cy="3841802"/>
          </a:xfrm>
          <a:prstGeom prst="rect">
            <a:avLst/>
          </a:prstGeom>
        </p:spPr>
        <p:txBody>
          <a:bodyPr vert="horz" lIns="91440" tIns="45720" rIns="91440" bIns="45720" rtlCol="0">
            <a:normAutofit fontScale="92500" lnSpcReduction="20000"/>
          </a:bodyPr>
          <a:lstStyle/>
          <a:p>
            <a:pPr marL="171450" indent="-171450">
              <a:lnSpc>
                <a:spcPct val="90000"/>
              </a:lnSpc>
              <a:spcAft>
                <a:spcPts val="1200"/>
              </a:spcAft>
              <a:buFont typeface="Arial" panose="020B0604020202020204" pitchFamily="34" charset="0"/>
              <a:buChar char="•"/>
              <a:defRPr/>
            </a:pPr>
            <a:r>
              <a:rPr lang="en-US" sz="1600" kern="0" dirty="0">
                <a:solidFill>
                  <a:prstClr val="black"/>
                </a:solidFill>
                <a:latin typeface="Segoe UI" panose="020B0502040204020203" pitchFamily="34" charset="0"/>
                <a:cs typeface="Segoe UI" panose="020B0502040204020203" pitchFamily="34" charset="0"/>
              </a:rPr>
              <a:t>This PowerPoint presentation has been developed to assist you present your results back to your executive, diversity team and network.</a:t>
            </a:r>
          </a:p>
          <a:p>
            <a:pPr marL="171450" indent="-171450">
              <a:lnSpc>
                <a:spcPct val="90000"/>
              </a:lnSpc>
              <a:spcAft>
                <a:spcPts val="1200"/>
              </a:spcAft>
              <a:buFont typeface="Arial" panose="020B0604020202020204" pitchFamily="34" charset="0"/>
              <a:buChar char="•"/>
              <a:defRPr/>
            </a:pPr>
            <a:r>
              <a:rPr lang="en-US" sz="1600" kern="0" dirty="0">
                <a:solidFill>
                  <a:prstClr val="black"/>
                </a:solidFill>
                <a:latin typeface="Segoe UI" panose="020B0502040204020203" pitchFamily="34" charset="0"/>
                <a:cs typeface="Segoe UI" panose="020B0502040204020203" pitchFamily="34" charset="0"/>
              </a:rPr>
              <a:t>The PowerPoint deck may be edited to remove the slides that are not relevant to your submission.  </a:t>
            </a:r>
          </a:p>
          <a:p>
            <a:pPr marL="171450" indent="-171450">
              <a:lnSpc>
                <a:spcPct val="90000"/>
              </a:lnSpc>
              <a:spcAft>
                <a:spcPts val="1200"/>
              </a:spcAft>
              <a:buFont typeface="Arial" panose="020B0604020202020204" pitchFamily="34" charset="0"/>
              <a:buChar char="•"/>
              <a:defRPr/>
            </a:pPr>
            <a:r>
              <a:rPr lang="en-US" sz="1600" kern="0" dirty="0">
                <a:solidFill>
                  <a:prstClr val="black"/>
                </a:solidFill>
                <a:latin typeface="Segoe UI" panose="020B0502040204020203" pitchFamily="34" charset="0"/>
                <a:cs typeface="Segoe UI" panose="020B0502040204020203" pitchFamily="34" charset="0"/>
              </a:rPr>
              <a:t>To present this back to your teams:</a:t>
            </a:r>
          </a:p>
          <a:p>
            <a:pPr marL="742950" lvl="1" indent="-285750">
              <a:lnSpc>
                <a:spcPct val="90000"/>
              </a:lnSpc>
              <a:spcAft>
                <a:spcPts val="1200"/>
              </a:spcAft>
              <a:buFont typeface="Courier New" panose="02070309020205020404" pitchFamily="49" charset="0"/>
              <a:buChar char="o"/>
              <a:defRPr/>
            </a:pPr>
            <a:r>
              <a:rPr lang="en-US" sz="1600" kern="0" dirty="0">
                <a:solidFill>
                  <a:prstClr val="black"/>
                </a:solidFill>
                <a:latin typeface="Segoe UI" panose="020B0502040204020203" pitchFamily="34" charset="0"/>
                <a:cs typeface="Segoe UI" panose="020B0502040204020203" pitchFamily="34" charset="0"/>
              </a:rPr>
              <a:t>Remove any benchmarking slides and title pages that may not be relevant to you</a:t>
            </a:r>
          </a:p>
          <a:p>
            <a:pPr marL="742950" lvl="1" indent="-285750">
              <a:lnSpc>
                <a:spcPct val="90000"/>
              </a:lnSpc>
              <a:spcAft>
                <a:spcPts val="1200"/>
              </a:spcAft>
              <a:buFont typeface="Courier New" panose="02070309020205020404" pitchFamily="49" charset="0"/>
              <a:buChar char="o"/>
              <a:defRPr/>
            </a:pPr>
            <a:r>
              <a:rPr lang="en-US" sz="1600" kern="0" dirty="0">
                <a:solidFill>
                  <a:prstClr val="black"/>
                </a:solidFill>
                <a:latin typeface="Segoe UI" panose="020B0502040204020203" pitchFamily="34" charset="0"/>
                <a:cs typeface="Segoe UI" panose="020B0502040204020203" pitchFamily="34" charset="0"/>
              </a:rPr>
              <a:t>Using your transcript results,  add speakers notes and your scores for each section as a reference during presentations</a:t>
            </a:r>
          </a:p>
          <a:p>
            <a:r>
              <a:rPr lang="en-AU" sz="1600" b="1" dirty="0">
                <a:latin typeface="Segoe UI" panose="020B0502040204020203" pitchFamily="34" charset="0"/>
                <a:cs typeface="Segoe UI" panose="020B0502040204020203" pitchFamily="34" charset="0"/>
              </a:rPr>
              <a:t>NOTE: </a:t>
            </a:r>
            <a:r>
              <a:rPr lang="en-AU" sz="1600" dirty="0">
                <a:latin typeface="Segoe UI" panose="020B0502040204020203" pitchFamily="34" charset="0"/>
                <a:cs typeface="Segoe UI" panose="020B0502040204020203" pitchFamily="34" charset="0"/>
              </a:rPr>
              <a:t>There are many several categories where benchmarking is not provided due to the minimum of 5 organisations not being met for that category. </a:t>
            </a:r>
          </a:p>
          <a:p>
            <a:endParaRPr lang="en-AU" sz="1600" dirty="0">
              <a:latin typeface="Segoe UI" panose="020B0502040204020203" pitchFamily="34" charset="0"/>
              <a:cs typeface="Segoe UI" panose="020B0502040204020203" pitchFamily="34" charset="0"/>
            </a:endParaRPr>
          </a:p>
          <a:p>
            <a:r>
              <a:rPr lang="en-AU" sz="1600" b="1" dirty="0">
                <a:latin typeface="Segoe UI" panose="020B0502040204020203" pitchFamily="34" charset="0"/>
                <a:cs typeface="Segoe UI" panose="020B0502040204020203" pitchFamily="34" charset="0"/>
              </a:rPr>
              <a:t>NOTE: </a:t>
            </a:r>
            <a:r>
              <a:rPr lang="en-AU" sz="1600" dirty="0">
                <a:latin typeface="Segoe UI" panose="020B0502040204020203" pitchFamily="34" charset="0"/>
                <a:cs typeface="Segoe UI" panose="020B0502040204020203" pitchFamily="34" charset="0"/>
              </a:rPr>
              <a:t>Top Scoring organisations are listed alphabetically, not by score achieved. </a:t>
            </a:r>
          </a:p>
          <a:p>
            <a:pPr>
              <a:lnSpc>
                <a:spcPct val="90000"/>
              </a:lnSpc>
              <a:spcAft>
                <a:spcPts val="1200"/>
              </a:spcAft>
              <a:defRPr/>
            </a:pPr>
            <a:endParaRPr lang="en-US" sz="1600" kern="0" dirty="0">
              <a:solidFill>
                <a:prstClr val="black"/>
              </a:solidFill>
              <a:latin typeface="Calibri" panose="020F0502020204030204"/>
            </a:endParaRPr>
          </a:p>
        </p:txBody>
      </p:sp>
      <p:sp>
        <p:nvSpPr>
          <p:cNvPr id="6" name="TextBox 5">
            <a:extLst>
              <a:ext uri="{FF2B5EF4-FFF2-40B4-BE49-F238E27FC236}">
                <a16:creationId xmlns:a16="http://schemas.microsoft.com/office/drawing/2014/main" id="{203334D6-FE19-41A0-D4AF-18E7FC222206}"/>
              </a:ext>
            </a:extLst>
          </p:cNvPr>
          <p:cNvSpPr txBox="1"/>
          <p:nvPr/>
        </p:nvSpPr>
        <p:spPr>
          <a:xfrm>
            <a:off x="1097280" y="2160000"/>
            <a:ext cx="3754638" cy="1950773"/>
          </a:xfrm>
          <a:prstGeom prst="rect">
            <a:avLst/>
          </a:prstGeom>
          <a:noFill/>
          <a:ln w="19050">
            <a:solidFill>
              <a:sysClr val="window" lastClr="FFFFFF"/>
            </a:solidFill>
          </a:ln>
        </p:spPr>
        <p:txBody>
          <a:bodyPr vert="horz" wrap="square" lIns="91440" tIns="45720" rIns="91440" bIns="45720" rtlCol="0" anchor="ctr">
            <a:normAutofit/>
          </a:bodyPr>
          <a:lstStyle/>
          <a:p>
            <a:pPr algn="ctr">
              <a:lnSpc>
                <a:spcPct val="90000"/>
              </a:lnSpc>
              <a:spcBef>
                <a:spcPct val="0"/>
              </a:spcBef>
              <a:spcAft>
                <a:spcPts val="600"/>
              </a:spcAft>
              <a:defRPr/>
            </a:pPr>
            <a:r>
              <a:rPr lang="en-US" sz="2000" kern="0" dirty="0">
                <a:ln w="0"/>
                <a:solidFill>
                  <a:srgbClr val="FF0000"/>
                </a:solidFill>
                <a:effectLst>
                  <a:outerShdw blurRad="38100" dist="25400" dir="5400000" algn="ctr" rotWithShape="0">
                    <a:srgbClr val="6E747A">
                      <a:alpha val="43000"/>
                    </a:srgbClr>
                  </a:outerShdw>
                </a:effectLst>
                <a:latin typeface="Segoe UI Semibold" panose="020B0702040204020203" pitchFamily="34" charset="0"/>
                <a:cs typeface="Segoe UI Semibold" panose="020B0702040204020203" pitchFamily="34" charset="0"/>
              </a:rPr>
              <a:t>DELETE THIS SLIDE </a:t>
            </a:r>
            <a:br>
              <a:rPr lang="en-US" sz="2000" kern="0" dirty="0">
                <a:ln w="0"/>
                <a:solidFill>
                  <a:srgbClr val="FF0000"/>
                </a:solidFill>
                <a:effectLst>
                  <a:outerShdw blurRad="38100" dist="25400" dir="5400000" algn="ctr" rotWithShape="0">
                    <a:srgbClr val="6E747A">
                      <a:alpha val="43000"/>
                    </a:srgbClr>
                  </a:outerShdw>
                </a:effectLst>
                <a:latin typeface="Segoe UI Semibold" panose="020B0702040204020203" pitchFamily="34" charset="0"/>
                <a:cs typeface="Segoe UI Semibold" panose="020B0702040204020203" pitchFamily="34" charset="0"/>
              </a:rPr>
            </a:br>
            <a:r>
              <a:rPr lang="en-US" sz="2000" kern="0" dirty="0">
                <a:ln w="0"/>
                <a:solidFill>
                  <a:srgbClr val="FF0000"/>
                </a:solidFill>
                <a:effectLst>
                  <a:outerShdw blurRad="38100" dist="25400" dir="5400000" algn="ctr" rotWithShape="0">
                    <a:srgbClr val="6E747A">
                      <a:alpha val="43000"/>
                    </a:srgbClr>
                  </a:outerShdw>
                </a:effectLst>
                <a:latin typeface="Segoe UI Semibold" panose="020B0702040204020203" pitchFamily="34" charset="0"/>
                <a:cs typeface="Segoe UI Semibold" panose="020B0702040204020203" pitchFamily="34" charset="0"/>
              </a:rPr>
              <a:t>BEFORE </a:t>
            </a:r>
            <a:br>
              <a:rPr lang="en-US" sz="2000" kern="0" dirty="0">
                <a:ln w="0"/>
                <a:solidFill>
                  <a:srgbClr val="FF0000"/>
                </a:solidFill>
                <a:effectLst>
                  <a:outerShdw blurRad="38100" dist="25400" dir="5400000" algn="ctr" rotWithShape="0">
                    <a:srgbClr val="6E747A">
                      <a:alpha val="43000"/>
                    </a:srgbClr>
                  </a:outerShdw>
                </a:effectLst>
                <a:latin typeface="Segoe UI Semibold" panose="020B0702040204020203" pitchFamily="34" charset="0"/>
                <a:cs typeface="Segoe UI Semibold" panose="020B0702040204020203" pitchFamily="34" charset="0"/>
              </a:rPr>
            </a:br>
            <a:r>
              <a:rPr lang="en-US" sz="2000" kern="0" dirty="0">
                <a:ln w="0"/>
                <a:solidFill>
                  <a:srgbClr val="FF0000"/>
                </a:solidFill>
                <a:effectLst>
                  <a:outerShdw blurRad="38100" dist="25400" dir="5400000" algn="ctr" rotWithShape="0">
                    <a:srgbClr val="6E747A">
                      <a:alpha val="43000"/>
                    </a:srgbClr>
                  </a:outerShdw>
                </a:effectLst>
                <a:latin typeface="Segoe UI Semibold" panose="020B0702040204020203" pitchFamily="34" charset="0"/>
                <a:cs typeface="Segoe UI Semibold" panose="020B0702040204020203" pitchFamily="34" charset="0"/>
              </a:rPr>
              <a:t>YOUR PRESENTATION</a:t>
            </a:r>
          </a:p>
        </p:txBody>
      </p:sp>
    </p:spTree>
    <p:extLst>
      <p:ext uri="{BB962C8B-B14F-4D97-AF65-F5344CB8AC3E}">
        <p14:creationId xmlns:p14="http://schemas.microsoft.com/office/powerpoint/2010/main" val="2108266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98290-BED6-CF4D-057F-9F676BF010FE}"/>
              </a:ext>
            </a:extLst>
          </p:cNvPr>
          <p:cNvSpPr>
            <a:spLocks noGrp="1"/>
          </p:cNvSpPr>
          <p:nvPr>
            <p:ph type="title"/>
          </p:nvPr>
        </p:nvSpPr>
        <p:spPr>
          <a:xfrm>
            <a:off x="838200" y="365125"/>
            <a:ext cx="10515600" cy="876875"/>
          </a:xfrm>
        </p:spPr>
        <p:txBody>
          <a:bodyPr/>
          <a:lstStyle/>
          <a:p>
            <a:r>
              <a:rPr lang="en-US" cap="small" dirty="0">
                <a:solidFill>
                  <a:srgbClr val="F26322"/>
                </a:solidFill>
                <a:latin typeface="Segoe UI Semibold" panose="020B0702040204020203" pitchFamily="34" charset="0"/>
                <a:cs typeface="Segoe UI Semibold" panose="020B0702040204020203" pitchFamily="34" charset="0"/>
              </a:rPr>
              <a:t>What is the HWEI Submission?</a:t>
            </a:r>
            <a:endParaRPr lang="en-AU" cap="small" dirty="0">
              <a:solidFill>
                <a:srgbClr val="F26322"/>
              </a:solidFill>
              <a:latin typeface="Segoe UI Semibold" panose="020B0702040204020203" pitchFamily="34" charset="0"/>
              <a:cs typeface="Segoe UI Semibold" panose="020B0702040204020203" pitchFamily="34" charset="0"/>
            </a:endParaRPr>
          </a:p>
        </p:txBody>
      </p:sp>
      <p:graphicFrame>
        <p:nvGraphicFramePr>
          <p:cNvPr id="5" name="Content Placeholder 4">
            <a:extLst>
              <a:ext uri="{FF2B5EF4-FFF2-40B4-BE49-F238E27FC236}">
                <a16:creationId xmlns:a16="http://schemas.microsoft.com/office/drawing/2014/main" id="{FD2D6687-C47B-F219-49FD-21C970F6774A}"/>
              </a:ext>
            </a:extLst>
          </p:cNvPr>
          <p:cNvGraphicFramePr/>
          <p:nvPr>
            <p:extLst>
              <p:ext uri="{D42A27DB-BD31-4B8C-83A1-F6EECF244321}">
                <p14:modId xmlns:p14="http://schemas.microsoft.com/office/powerpoint/2010/main" val="2716985562"/>
              </p:ext>
            </p:extLst>
          </p:nvPr>
        </p:nvGraphicFramePr>
        <p:xfrm>
          <a:off x="1080000" y="1224000"/>
          <a:ext cx="10058400" cy="37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27966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EBD21-390B-DAF6-48B3-AD502B20D926}"/>
              </a:ext>
            </a:extLst>
          </p:cNvPr>
          <p:cNvSpPr>
            <a:spLocks noGrp="1"/>
          </p:cNvSpPr>
          <p:nvPr>
            <p:ph type="title"/>
          </p:nvPr>
        </p:nvSpPr>
        <p:spPr/>
        <p:txBody>
          <a:bodyPr/>
          <a:lstStyle/>
          <a:p>
            <a:r>
              <a:rPr lang="en-US" cap="small" dirty="0">
                <a:solidFill>
                  <a:srgbClr val="F26322"/>
                </a:solidFill>
                <a:latin typeface="Segoe UI Semibold" panose="020B0702040204020203" pitchFamily="34" charset="0"/>
                <a:cs typeface="Segoe UI Semibold" panose="020B0702040204020203" pitchFamily="34" charset="0"/>
              </a:rPr>
              <a:t>HWEI Submission Participation</a:t>
            </a:r>
            <a:endParaRPr lang="en-AU" cap="small" dirty="0">
              <a:solidFill>
                <a:srgbClr val="F26322"/>
              </a:solidFill>
              <a:latin typeface="Segoe UI Semibold" panose="020B0702040204020203" pitchFamily="34" charset="0"/>
              <a:cs typeface="Segoe UI Semibold" panose="020B0702040204020203" pitchFamily="34" charset="0"/>
            </a:endParaRPr>
          </a:p>
        </p:txBody>
      </p:sp>
      <p:graphicFrame>
        <p:nvGraphicFramePr>
          <p:cNvPr id="5" name="Content Placeholder 4">
            <a:extLst>
              <a:ext uri="{FF2B5EF4-FFF2-40B4-BE49-F238E27FC236}">
                <a16:creationId xmlns:a16="http://schemas.microsoft.com/office/drawing/2014/main" id="{355BF7A8-93C3-F3DC-D953-67A23B5508DA}"/>
              </a:ext>
            </a:extLst>
          </p:cNvPr>
          <p:cNvGraphicFramePr>
            <a:graphicFrameLocks noGrp="1"/>
          </p:cNvGraphicFramePr>
          <p:nvPr>
            <p:ph idx="1"/>
            <p:extLst>
              <p:ext uri="{D42A27DB-BD31-4B8C-83A1-F6EECF244321}">
                <p14:modId xmlns:p14="http://schemas.microsoft.com/office/powerpoint/2010/main" val="2181049948"/>
              </p:ext>
            </p:extLst>
          </p:nvPr>
        </p:nvGraphicFramePr>
        <p:xfrm>
          <a:off x="2371725" y="1690688"/>
          <a:ext cx="7200000" cy="360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69019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564F3E-6D09-ED73-5554-BD0C66AAB4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736FB0-93FF-596B-201B-5DC13A47433A}"/>
              </a:ext>
            </a:extLst>
          </p:cNvPr>
          <p:cNvSpPr>
            <a:spLocks noGrp="1"/>
          </p:cNvSpPr>
          <p:nvPr>
            <p:ph type="title"/>
          </p:nvPr>
        </p:nvSpPr>
        <p:spPr>
          <a:xfrm>
            <a:off x="838200" y="365125"/>
            <a:ext cx="10515600" cy="786483"/>
          </a:xfrm>
        </p:spPr>
        <p:txBody>
          <a:bodyPr/>
          <a:lstStyle/>
          <a:p>
            <a:r>
              <a:rPr lang="en-US" cap="small" dirty="0">
                <a:solidFill>
                  <a:srgbClr val="F26322"/>
                </a:solidFill>
                <a:latin typeface="Segoe UI Semibold" panose="020B0702040204020203" pitchFamily="34" charset="0"/>
                <a:cs typeface="Segoe UI Semibold" panose="020B0702040204020203" pitchFamily="34" charset="0"/>
              </a:rPr>
              <a:t>HWEI Tier Entry Points</a:t>
            </a:r>
            <a:endParaRPr lang="en-AU" cap="small" dirty="0">
              <a:solidFill>
                <a:srgbClr val="F26322"/>
              </a:solidFill>
              <a:latin typeface="Segoe UI Semibold" panose="020B0702040204020203" pitchFamily="34" charset="0"/>
              <a:cs typeface="Segoe UI Semibold" panose="020B0702040204020203" pitchFamily="34" charset="0"/>
            </a:endParaRPr>
          </a:p>
        </p:txBody>
      </p:sp>
      <p:sp>
        <p:nvSpPr>
          <p:cNvPr id="4" name="TextBox 3">
            <a:extLst>
              <a:ext uri="{FF2B5EF4-FFF2-40B4-BE49-F238E27FC236}">
                <a16:creationId xmlns:a16="http://schemas.microsoft.com/office/drawing/2014/main" id="{B36DC643-624A-049F-5001-2C445E69C6F0}"/>
              </a:ext>
            </a:extLst>
          </p:cNvPr>
          <p:cNvSpPr txBox="1"/>
          <p:nvPr/>
        </p:nvSpPr>
        <p:spPr>
          <a:xfrm>
            <a:off x="838200" y="1224000"/>
            <a:ext cx="10440000" cy="3631763"/>
          </a:xfrm>
          <a:prstGeom prst="rect">
            <a:avLst/>
          </a:prstGeom>
          <a:noFill/>
        </p:spPr>
        <p:txBody>
          <a:bodyPr wrap="square">
            <a:spAutoFit/>
          </a:bodyPr>
          <a:lstStyle/>
          <a:p>
            <a:r>
              <a:rPr lang="en-US" sz="1600" i="1" dirty="0">
                <a:latin typeface="Segoe UI" panose="020B0502040204020203" pitchFamily="34" charset="0"/>
                <a:cs typeface="Segoe UI" panose="020B0502040204020203" pitchFamily="34" charset="0"/>
              </a:rPr>
              <a:t>Starting with the 3rd iteration of the HWEI, we will be introducing fixed entry points for each of the tiers making it easier to estimate, realistically, where your tier recognition may fall.</a:t>
            </a:r>
          </a:p>
          <a:p>
            <a:endParaRPr lang="en-US" sz="1600" dirty="0">
              <a:latin typeface="Segoe UI" panose="020B0502040204020203" pitchFamily="34" charset="0"/>
              <a:cs typeface="Segoe UI" panose="020B0502040204020203" pitchFamily="34" charset="0"/>
            </a:endParaRPr>
          </a:p>
          <a:p>
            <a:endParaRPr lang="en-US" sz="1600" dirty="0">
              <a:latin typeface="Segoe UI" panose="020B0502040204020203" pitchFamily="34" charset="0"/>
              <a:cs typeface="Segoe UI" panose="020B0502040204020203" pitchFamily="34" charset="0"/>
            </a:endParaRPr>
          </a:p>
          <a:p>
            <a:r>
              <a:rPr lang="en-US" sz="1600" dirty="0">
                <a:latin typeface="Segoe UI" panose="020B0502040204020203" pitchFamily="34" charset="0"/>
                <a:cs typeface="Segoe UI" panose="020B0502040204020203" pitchFamily="34" charset="0"/>
              </a:rPr>
              <a:t>To achieve </a:t>
            </a:r>
            <a:r>
              <a:rPr lang="en-US" sz="1600" b="1" dirty="0">
                <a:latin typeface="Segoe UI" panose="020B0502040204020203" pitchFamily="34" charset="0"/>
                <a:cs typeface="Segoe UI" panose="020B0502040204020203" pitchFamily="34" charset="0"/>
              </a:rPr>
              <a:t>Bronze Tier Status </a:t>
            </a:r>
            <a:r>
              <a:rPr lang="en-US" sz="1600" dirty="0">
                <a:latin typeface="Segoe UI" panose="020B0502040204020203" pitchFamily="34" charset="0"/>
                <a:cs typeface="Segoe UI" panose="020B0502040204020203" pitchFamily="34" charset="0"/>
              </a:rPr>
              <a:t>within the </a:t>
            </a:r>
            <a:r>
              <a:rPr lang="en-US" sz="1600" b="1" dirty="0">
                <a:latin typeface="Segoe UI" panose="020B0502040204020203" pitchFamily="34" charset="0"/>
                <a:cs typeface="Segoe UI" panose="020B0502040204020203" pitchFamily="34" charset="0"/>
              </a:rPr>
              <a:t>HWEI Foundation Submission</a:t>
            </a:r>
            <a:r>
              <a:rPr lang="en-US" sz="1600" dirty="0">
                <a:latin typeface="Segoe UI" panose="020B0502040204020203" pitchFamily="34" charset="0"/>
                <a:cs typeface="Segoe UI" panose="020B0502040204020203" pitchFamily="34" charset="0"/>
              </a:rPr>
              <a:t>, all participating health and wellbeing service providers must obtain 70% of allocated points (35 out of 50 points).</a:t>
            </a:r>
          </a:p>
          <a:p>
            <a:endParaRPr lang="en-US" sz="1600" dirty="0">
              <a:latin typeface="Segoe UI" panose="020B0502040204020203" pitchFamily="34" charset="0"/>
              <a:cs typeface="Segoe UI" panose="020B0502040204020203" pitchFamily="34" charset="0"/>
            </a:endParaRPr>
          </a:p>
          <a:p>
            <a:endParaRPr lang="en-US" sz="1600" dirty="0">
              <a:latin typeface="Segoe UI" panose="020B0502040204020203" pitchFamily="34" charset="0"/>
              <a:cs typeface="Segoe UI" panose="020B0502040204020203" pitchFamily="34" charset="0"/>
            </a:endParaRPr>
          </a:p>
          <a:p>
            <a:r>
              <a:rPr lang="en-US" sz="1600" dirty="0">
                <a:latin typeface="Segoe UI" panose="020B0502040204020203" pitchFamily="34" charset="0"/>
                <a:cs typeface="Segoe UI" panose="020B0502040204020203" pitchFamily="34" charset="0"/>
              </a:rPr>
              <a:t>To achieve </a:t>
            </a:r>
            <a:r>
              <a:rPr lang="en-US" sz="1600" b="1" dirty="0">
                <a:latin typeface="Segoe UI" panose="020B0502040204020203" pitchFamily="34" charset="0"/>
                <a:cs typeface="Segoe UI" panose="020B0502040204020203" pitchFamily="34" charset="0"/>
              </a:rPr>
              <a:t>Silver Tier Status </a:t>
            </a:r>
            <a:r>
              <a:rPr lang="en-US" sz="1600" dirty="0">
                <a:latin typeface="Segoe UI" panose="020B0502040204020203" pitchFamily="34" charset="0"/>
                <a:cs typeface="Segoe UI" panose="020B0502040204020203" pitchFamily="34" charset="0"/>
              </a:rPr>
              <a:t>within the </a:t>
            </a:r>
            <a:r>
              <a:rPr lang="en-US" sz="1600" b="1" dirty="0">
                <a:latin typeface="Segoe UI" panose="020B0502040204020203" pitchFamily="34" charset="0"/>
                <a:cs typeface="Segoe UI" panose="020B0502040204020203" pitchFamily="34" charset="0"/>
              </a:rPr>
              <a:t>HWEI Advanced Submission</a:t>
            </a:r>
            <a:r>
              <a:rPr lang="en-US" sz="1600" dirty="0">
                <a:latin typeface="Segoe UI" panose="020B0502040204020203" pitchFamily="34" charset="0"/>
                <a:cs typeface="Segoe UI" panose="020B0502040204020203" pitchFamily="34" charset="0"/>
              </a:rPr>
              <a:t>, all participating health and wellbeing service providers must obtain 40% of allocated points (40 out of 100 points).</a:t>
            </a:r>
          </a:p>
          <a:p>
            <a:endParaRPr lang="en-US" sz="1600" dirty="0">
              <a:latin typeface="Segoe UI" panose="020B0502040204020203" pitchFamily="34" charset="0"/>
              <a:cs typeface="Segoe UI" panose="020B0502040204020203" pitchFamily="34" charset="0"/>
            </a:endParaRPr>
          </a:p>
          <a:p>
            <a:endParaRPr lang="en-US" sz="1600" dirty="0">
              <a:latin typeface="Segoe UI" panose="020B0502040204020203" pitchFamily="34" charset="0"/>
              <a:cs typeface="Segoe UI" panose="020B0502040204020203" pitchFamily="34" charset="0"/>
            </a:endParaRPr>
          </a:p>
          <a:p>
            <a:r>
              <a:rPr lang="en-US" sz="1600" dirty="0">
                <a:latin typeface="Segoe UI" panose="020B0502040204020203" pitchFamily="34" charset="0"/>
                <a:cs typeface="Segoe UI" panose="020B0502040204020203" pitchFamily="34" charset="0"/>
              </a:rPr>
              <a:t>To achieve </a:t>
            </a:r>
            <a:r>
              <a:rPr lang="en-US" sz="1600" b="1" dirty="0">
                <a:latin typeface="Segoe UI" panose="020B0502040204020203" pitchFamily="34" charset="0"/>
                <a:cs typeface="Segoe UI" panose="020B0502040204020203" pitchFamily="34" charset="0"/>
              </a:rPr>
              <a:t>Gold Tier Status </a:t>
            </a:r>
            <a:r>
              <a:rPr lang="en-US" sz="1600" dirty="0">
                <a:latin typeface="Segoe UI" panose="020B0502040204020203" pitchFamily="34" charset="0"/>
                <a:cs typeface="Segoe UI" panose="020B0502040204020203" pitchFamily="34" charset="0"/>
              </a:rPr>
              <a:t>within the </a:t>
            </a:r>
            <a:r>
              <a:rPr lang="en-US" sz="1600" b="1" dirty="0">
                <a:latin typeface="Segoe UI" panose="020B0502040204020203" pitchFamily="34" charset="0"/>
                <a:cs typeface="Segoe UI" panose="020B0502040204020203" pitchFamily="34" charset="0"/>
              </a:rPr>
              <a:t>HWEI Advanced Submission</a:t>
            </a:r>
            <a:r>
              <a:rPr lang="en-US" sz="1600" dirty="0">
                <a:latin typeface="Segoe UI" panose="020B0502040204020203" pitchFamily="34" charset="0"/>
                <a:cs typeface="Segoe UI" panose="020B0502040204020203" pitchFamily="34" charset="0"/>
              </a:rPr>
              <a:t>, all participating health and wellbeing service providers must obtain 60% of allocated points (60 out of 100 points).</a:t>
            </a:r>
            <a:endParaRPr lang="en-AU" sz="16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736453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E1C33-C1A9-8744-38F0-0758D38DE047}"/>
              </a:ext>
            </a:extLst>
          </p:cNvPr>
          <p:cNvSpPr>
            <a:spLocks noGrp="1"/>
          </p:cNvSpPr>
          <p:nvPr>
            <p:ph type="title"/>
          </p:nvPr>
        </p:nvSpPr>
        <p:spPr>
          <a:xfrm>
            <a:off x="838200" y="365125"/>
            <a:ext cx="10515600" cy="798657"/>
          </a:xfrm>
        </p:spPr>
        <p:txBody>
          <a:bodyPr/>
          <a:lstStyle/>
          <a:p>
            <a:r>
              <a:rPr lang="en-US" cap="small" dirty="0">
                <a:solidFill>
                  <a:srgbClr val="F26322"/>
                </a:solidFill>
                <a:latin typeface="Segoe UI Semibold" panose="020B0702040204020203" pitchFamily="34" charset="0"/>
                <a:cs typeface="Segoe UI Semibold" panose="020B0702040204020203" pitchFamily="34" charset="0"/>
              </a:rPr>
              <a:t>Bronze Tier (n11)</a:t>
            </a:r>
            <a:endParaRPr lang="en-AU" cap="small" dirty="0">
              <a:solidFill>
                <a:srgbClr val="F26322"/>
              </a:solidFill>
              <a:latin typeface="Segoe UI Semibold" panose="020B0702040204020203" pitchFamily="34" charset="0"/>
              <a:cs typeface="Segoe UI Semibold" panose="020B0702040204020203" pitchFamily="34" charset="0"/>
            </a:endParaRPr>
          </a:p>
        </p:txBody>
      </p:sp>
      <p:sp>
        <p:nvSpPr>
          <p:cNvPr id="13" name="TextBox 12">
            <a:extLst>
              <a:ext uri="{FF2B5EF4-FFF2-40B4-BE49-F238E27FC236}">
                <a16:creationId xmlns:a16="http://schemas.microsoft.com/office/drawing/2014/main" id="{F8F5ABAD-ECE2-F7E8-2024-FD5E7664D6E1}"/>
              </a:ext>
            </a:extLst>
          </p:cNvPr>
          <p:cNvSpPr txBox="1"/>
          <p:nvPr/>
        </p:nvSpPr>
        <p:spPr>
          <a:xfrm>
            <a:off x="8820000" y="1224000"/>
            <a:ext cx="1800000" cy="900000"/>
          </a:xfrm>
          <a:prstGeom prst="rect">
            <a:avLst/>
          </a:prstGeom>
          <a:noFill/>
        </p:spPr>
        <p:txBody>
          <a:bodyPr wrap="none" rtlCol="0">
            <a:spAutoFit/>
          </a:bodyPr>
          <a:lstStyle/>
          <a:p>
            <a:r>
              <a:rPr lang="en-US" sz="1000" dirty="0">
                <a:latin typeface="Segoe UI Semibold" panose="020B0702040204020203" pitchFamily="34" charset="0"/>
                <a:cs typeface="Segoe UI Semibold" panose="020B0702040204020203" pitchFamily="34" charset="0"/>
              </a:rPr>
              <a:t>Top Organisations:   </a:t>
            </a:r>
          </a:p>
          <a:p>
            <a:pPr marL="285750" indent="-285750">
              <a:buFont typeface="Arial" panose="020B0604020202020204" pitchFamily="34" charset="0"/>
              <a:buChar char="•"/>
            </a:pPr>
            <a:r>
              <a:rPr lang="en-AU" sz="1000" dirty="0">
                <a:latin typeface="Segoe UI Semibold" panose="020B0702040204020203" pitchFamily="34" charset="0"/>
                <a:cs typeface="Segoe UI Semibold" panose="020B0702040204020203" pitchFamily="34" charset="0"/>
              </a:rPr>
              <a:t>Hunter Primary Care</a:t>
            </a:r>
          </a:p>
          <a:p>
            <a:pPr marL="285750" indent="-285750">
              <a:buFont typeface="Arial" panose="020B0604020202020204" pitchFamily="34" charset="0"/>
              <a:buChar char="•"/>
            </a:pPr>
            <a:r>
              <a:rPr lang="en-US" sz="1000" dirty="0">
                <a:latin typeface="Segoe UI Semibold" panose="020B0702040204020203" pitchFamily="34" charset="0"/>
                <a:cs typeface="Segoe UI Semibold" panose="020B0702040204020203" pitchFamily="34" charset="0"/>
              </a:rPr>
              <a:t>Kaleido Health Centre</a:t>
            </a:r>
          </a:p>
          <a:p>
            <a:pPr marL="285750" indent="-285750">
              <a:buFont typeface="Arial" panose="020B0604020202020204" pitchFamily="34" charset="0"/>
              <a:buChar char="•"/>
            </a:pPr>
            <a:r>
              <a:rPr lang="en-US" sz="1000" dirty="0">
                <a:latin typeface="Segoe UI Semibold" panose="020B0702040204020203" pitchFamily="34" charset="0"/>
                <a:cs typeface="Segoe UI Semibold" panose="020B0702040204020203" pitchFamily="34" charset="0"/>
              </a:rPr>
              <a:t>Silverchain Group</a:t>
            </a:r>
          </a:p>
          <a:p>
            <a:pPr marL="285750" indent="-285750">
              <a:buFont typeface="Arial" panose="020B0604020202020204" pitchFamily="34" charset="0"/>
              <a:buChar char="•"/>
            </a:pPr>
            <a:r>
              <a:rPr lang="en-US" sz="1000" dirty="0">
                <a:latin typeface="Segoe UI Semibold" panose="020B0702040204020203" pitchFamily="34" charset="0"/>
                <a:cs typeface="Segoe UI Semibold" panose="020B0702040204020203" pitchFamily="34" charset="0"/>
              </a:rPr>
              <a:t>Western Health</a:t>
            </a:r>
          </a:p>
        </p:txBody>
      </p:sp>
      <p:graphicFrame>
        <p:nvGraphicFramePr>
          <p:cNvPr id="6" name="Object 5">
            <a:extLst>
              <a:ext uri="{FF2B5EF4-FFF2-40B4-BE49-F238E27FC236}">
                <a16:creationId xmlns:a16="http://schemas.microsoft.com/office/drawing/2014/main" id="{FA95E1EF-D823-34E7-4322-E80058031936}"/>
              </a:ext>
            </a:extLst>
          </p:cNvPr>
          <p:cNvGraphicFramePr>
            <a:graphicFrameLocks noChangeAspect="1"/>
          </p:cNvGraphicFramePr>
          <p:nvPr>
            <p:extLst>
              <p:ext uri="{D42A27DB-BD31-4B8C-83A1-F6EECF244321}">
                <p14:modId xmlns:p14="http://schemas.microsoft.com/office/powerpoint/2010/main" val="3771317940"/>
              </p:ext>
            </p:extLst>
          </p:nvPr>
        </p:nvGraphicFramePr>
        <p:xfrm>
          <a:off x="720000" y="1224000"/>
          <a:ext cx="7920000" cy="2671725"/>
        </p:xfrm>
        <a:graphic>
          <a:graphicData uri="http://schemas.openxmlformats.org/presentationml/2006/ole">
            <mc:AlternateContent xmlns:mc="http://schemas.openxmlformats.org/markup-compatibility/2006">
              <mc:Choice xmlns:v="urn:schemas-microsoft-com:vml" Requires="v">
                <p:oleObj name="Worksheet" r:id="rId2" imgW="11096709" imgH="3743345" progId="Excel.Sheet.12">
                  <p:embed/>
                </p:oleObj>
              </mc:Choice>
              <mc:Fallback>
                <p:oleObj name="Worksheet" r:id="rId2" imgW="11096709" imgH="3743345" progId="Excel.Sheet.12">
                  <p:embed/>
                  <p:pic>
                    <p:nvPicPr>
                      <p:cNvPr id="6" name="Object 5">
                        <a:extLst>
                          <a:ext uri="{FF2B5EF4-FFF2-40B4-BE49-F238E27FC236}">
                            <a16:creationId xmlns:a16="http://schemas.microsoft.com/office/drawing/2014/main" id="{FA95E1EF-D823-34E7-4322-E80058031936}"/>
                          </a:ext>
                        </a:extLst>
                      </p:cNvPr>
                      <p:cNvPicPr/>
                      <p:nvPr/>
                    </p:nvPicPr>
                    <p:blipFill>
                      <a:blip r:embed="rId3"/>
                      <a:stretch>
                        <a:fillRect/>
                      </a:stretch>
                    </p:blipFill>
                    <p:spPr>
                      <a:xfrm>
                        <a:off x="720000" y="1224000"/>
                        <a:ext cx="7920000" cy="2671725"/>
                      </a:xfrm>
                      <a:prstGeom prst="rect">
                        <a:avLst/>
                      </a:prstGeom>
                    </p:spPr>
                  </p:pic>
                </p:oleObj>
              </mc:Fallback>
            </mc:AlternateContent>
          </a:graphicData>
        </a:graphic>
      </p:graphicFrame>
    </p:spTree>
    <p:extLst>
      <p:ext uri="{BB962C8B-B14F-4D97-AF65-F5344CB8AC3E}">
        <p14:creationId xmlns:p14="http://schemas.microsoft.com/office/powerpoint/2010/main" val="3994520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726896-2F46-6921-837B-55648F01E7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46ADE31-66B9-E85D-2E7D-2E504917EA6A}"/>
              </a:ext>
            </a:extLst>
          </p:cNvPr>
          <p:cNvSpPr>
            <a:spLocks noGrp="1"/>
          </p:cNvSpPr>
          <p:nvPr>
            <p:ph type="title"/>
          </p:nvPr>
        </p:nvSpPr>
        <p:spPr>
          <a:xfrm>
            <a:off x="838200" y="365125"/>
            <a:ext cx="10515600" cy="798657"/>
          </a:xfrm>
        </p:spPr>
        <p:txBody>
          <a:bodyPr/>
          <a:lstStyle/>
          <a:p>
            <a:r>
              <a:rPr lang="en-US" cap="small" dirty="0">
                <a:solidFill>
                  <a:srgbClr val="F26322"/>
                </a:solidFill>
                <a:latin typeface="Segoe UI Semibold" panose="020B0702040204020203" pitchFamily="34" charset="0"/>
                <a:cs typeface="Segoe UI Semibold" panose="020B0702040204020203" pitchFamily="34" charset="0"/>
              </a:rPr>
              <a:t>Advanced Submissions: All</a:t>
            </a:r>
            <a:endParaRPr lang="en-AU" cap="small" dirty="0">
              <a:solidFill>
                <a:srgbClr val="F26322"/>
              </a:solidFill>
              <a:latin typeface="Segoe UI Semibold" panose="020B0702040204020203" pitchFamily="34" charset="0"/>
              <a:cs typeface="Segoe UI Semibold" panose="020B0702040204020203" pitchFamily="34" charset="0"/>
            </a:endParaRPr>
          </a:p>
        </p:txBody>
      </p:sp>
      <p:sp>
        <p:nvSpPr>
          <p:cNvPr id="5" name="TextBox 4">
            <a:extLst>
              <a:ext uri="{FF2B5EF4-FFF2-40B4-BE49-F238E27FC236}">
                <a16:creationId xmlns:a16="http://schemas.microsoft.com/office/drawing/2014/main" id="{BE3795BA-B722-F699-EFB4-8CAA1A511517}"/>
              </a:ext>
            </a:extLst>
          </p:cNvPr>
          <p:cNvSpPr txBox="1"/>
          <p:nvPr/>
        </p:nvSpPr>
        <p:spPr>
          <a:xfrm>
            <a:off x="8820000" y="1224000"/>
            <a:ext cx="2880000" cy="900246"/>
          </a:xfrm>
          <a:prstGeom prst="rect">
            <a:avLst/>
          </a:prstGeom>
          <a:noFill/>
        </p:spPr>
        <p:txBody>
          <a:bodyPr wrap="none" rtlCol="0">
            <a:spAutoFit/>
          </a:bodyPr>
          <a:lstStyle/>
          <a:p>
            <a:r>
              <a:rPr lang="en-US" sz="1050" dirty="0">
                <a:latin typeface="Segoe UI Semibold" panose="020B0702040204020203" pitchFamily="34" charset="0"/>
                <a:cs typeface="Segoe UI Semibold" panose="020B0702040204020203" pitchFamily="34" charset="0"/>
              </a:rPr>
              <a:t>Top Organisations:   </a:t>
            </a:r>
          </a:p>
          <a:p>
            <a:pPr marL="285750" indent="-285750">
              <a:buFont typeface="Arial" panose="020B0604020202020204" pitchFamily="34" charset="0"/>
              <a:buChar char="•"/>
            </a:pPr>
            <a:r>
              <a:rPr lang="en-AU" sz="1050" dirty="0">
                <a:latin typeface="Segoe UI Semibold" panose="020B0702040204020203" pitchFamily="34" charset="0"/>
                <a:cs typeface="Segoe UI Semibold" panose="020B0702040204020203" pitchFamily="34" charset="0"/>
              </a:rPr>
              <a:t>A Growing Understanding</a:t>
            </a:r>
          </a:p>
          <a:p>
            <a:pPr marL="285750" indent="-285750">
              <a:buFont typeface="Arial" panose="020B0604020202020204" pitchFamily="34" charset="0"/>
              <a:buChar char="•"/>
            </a:pPr>
            <a:r>
              <a:rPr lang="en-AU" sz="1050" dirty="0">
                <a:latin typeface="Segoe UI Semibold" panose="020B0702040204020203" pitchFamily="34" charset="0"/>
                <a:cs typeface="Segoe UI Semibold" panose="020B0702040204020203" pitchFamily="34" charset="0"/>
              </a:rPr>
              <a:t>cohealth</a:t>
            </a:r>
          </a:p>
          <a:p>
            <a:pPr marL="285750" indent="-285750">
              <a:buFont typeface="Arial" panose="020B0604020202020204" pitchFamily="34" charset="0"/>
              <a:buChar char="•"/>
            </a:pPr>
            <a:r>
              <a:rPr lang="en-US" sz="1050" dirty="0">
                <a:latin typeface="Segoe UI Semibold" panose="020B0702040204020203" pitchFamily="34" charset="0"/>
                <a:cs typeface="Segoe UI Semibold" panose="020B0702040204020203" pitchFamily="34" charset="0"/>
              </a:rPr>
              <a:t>Northern Sydney Local Health District </a:t>
            </a:r>
          </a:p>
          <a:p>
            <a:pPr marL="285750" indent="-285750">
              <a:buFont typeface="Arial" panose="020B0604020202020204" pitchFamily="34" charset="0"/>
              <a:buChar char="•"/>
            </a:pPr>
            <a:r>
              <a:rPr lang="en-US" sz="1050" dirty="0">
                <a:latin typeface="Segoe UI Semibold" panose="020B0702040204020203" pitchFamily="34" charset="0"/>
                <a:cs typeface="Segoe UI Semibold" panose="020B0702040204020203" pitchFamily="34" charset="0"/>
              </a:rPr>
              <a:t>St Vincent's Health Network Sydney</a:t>
            </a:r>
          </a:p>
        </p:txBody>
      </p:sp>
      <p:pic>
        <p:nvPicPr>
          <p:cNvPr id="13" name="Content Placeholder 12">
            <a:extLst>
              <a:ext uri="{FF2B5EF4-FFF2-40B4-BE49-F238E27FC236}">
                <a16:creationId xmlns:a16="http://schemas.microsoft.com/office/drawing/2014/main" id="{95C9BF67-1C03-282D-66CA-354C1F3F288A}"/>
              </a:ext>
            </a:extLst>
          </p:cNvPr>
          <p:cNvPicPr>
            <a:picLocks noGrp="1" noChangeAspect="1"/>
          </p:cNvPicPr>
          <p:nvPr>
            <p:ph idx="1"/>
          </p:nvPr>
        </p:nvPicPr>
        <p:blipFill>
          <a:blip r:embed="rId2"/>
          <a:stretch>
            <a:fillRect/>
          </a:stretch>
        </p:blipFill>
        <p:spPr>
          <a:xfrm>
            <a:off x="720000" y="1224000"/>
            <a:ext cx="7920000" cy="3993963"/>
          </a:xfrm>
          <a:prstGeom prst="rect">
            <a:avLst/>
          </a:prstGeom>
        </p:spPr>
      </p:pic>
    </p:spTree>
    <p:extLst>
      <p:ext uri="{BB962C8B-B14F-4D97-AF65-F5344CB8AC3E}">
        <p14:creationId xmlns:p14="http://schemas.microsoft.com/office/powerpoint/2010/main" val="1485734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7F7C71-E0C1-1596-A031-70E653D8B72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59FC400-1A03-5510-FEEF-0DC9CDA2BF43}"/>
              </a:ext>
            </a:extLst>
          </p:cNvPr>
          <p:cNvSpPr>
            <a:spLocks noGrp="1"/>
          </p:cNvSpPr>
          <p:nvPr>
            <p:ph type="title"/>
          </p:nvPr>
        </p:nvSpPr>
        <p:spPr>
          <a:xfrm>
            <a:off x="838200" y="365125"/>
            <a:ext cx="10515600" cy="798657"/>
          </a:xfrm>
        </p:spPr>
        <p:txBody>
          <a:bodyPr/>
          <a:lstStyle/>
          <a:p>
            <a:r>
              <a:rPr lang="en-US" cap="small" dirty="0">
                <a:solidFill>
                  <a:srgbClr val="F26322"/>
                </a:solidFill>
                <a:latin typeface="Segoe UI Semibold" panose="020B0702040204020203" pitchFamily="34" charset="0"/>
                <a:cs typeface="Segoe UI Semibold" panose="020B0702040204020203" pitchFamily="34" charset="0"/>
              </a:rPr>
              <a:t>Gold Tier (n7)</a:t>
            </a:r>
            <a:endParaRPr lang="en-AU" cap="small" dirty="0">
              <a:solidFill>
                <a:srgbClr val="F26322"/>
              </a:solidFill>
              <a:latin typeface="Segoe UI Semibold" panose="020B0702040204020203" pitchFamily="34" charset="0"/>
              <a:cs typeface="Segoe UI Semibold" panose="020B0702040204020203" pitchFamily="34" charset="0"/>
            </a:endParaRPr>
          </a:p>
        </p:txBody>
      </p:sp>
      <p:sp>
        <p:nvSpPr>
          <p:cNvPr id="5" name="TextBox 4">
            <a:extLst>
              <a:ext uri="{FF2B5EF4-FFF2-40B4-BE49-F238E27FC236}">
                <a16:creationId xmlns:a16="http://schemas.microsoft.com/office/drawing/2014/main" id="{DD7E4537-27B5-B8EC-CF45-4AEF41E323BE}"/>
              </a:ext>
            </a:extLst>
          </p:cNvPr>
          <p:cNvSpPr txBox="1"/>
          <p:nvPr/>
        </p:nvSpPr>
        <p:spPr>
          <a:xfrm>
            <a:off x="8820000" y="1224000"/>
            <a:ext cx="3070071" cy="1546577"/>
          </a:xfrm>
          <a:prstGeom prst="rect">
            <a:avLst/>
          </a:prstGeom>
          <a:noFill/>
        </p:spPr>
        <p:txBody>
          <a:bodyPr wrap="none" rtlCol="0">
            <a:spAutoFit/>
          </a:bodyPr>
          <a:lstStyle/>
          <a:p>
            <a:r>
              <a:rPr lang="en-US" sz="1050" dirty="0">
                <a:latin typeface="Segoe UI Semibold" panose="020B0702040204020203" pitchFamily="34" charset="0"/>
                <a:cs typeface="Segoe UI Semibold" panose="020B0702040204020203" pitchFamily="34" charset="0"/>
              </a:rPr>
              <a:t>Top Organisations:   </a:t>
            </a:r>
          </a:p>
          <a:p>
            <a:pPr marL="285750" indent="-285750">
              <a:buFont typeface="Arial" panose="020B0604020202020204" pitchFamily="34" charset="0"/>
              <a:buChar char="•"/>
            </a:pPr>
            <a:r>
              <a:rPr lang="en-AU" sz="1050" dirty="0">
                <a:latin typeface="Segoe UI Semibold" panose="020B0702040204020203" pitchFamily="34" charset="0"/>
                <a:cs typeface="Segoe UI Semibold" panose="020B0702040204020203" pitchFamily="34" charset="0"/>
              </a:rPr>
              <a:t>A Growing Understanding</a:t>
            </a:r>
          </a:p>
          <a:p>
            <a:pPr marL="285750" indent="-285750">
              <a:buFont typeface="Arial" panose="020B0604020202020204" pitchFamily="34" charset="0"/>
              <a:buChar char="•"/>
            </a:pPr>
            <a:r>
              <a:rPr lang="en-AU" sz="1050" dirty="0">
                <a:latin typeface="Segoe UI Semibold" panose="020B0702040204020203" pitchFamily="34" charset="0"/>
                <a:cs typeface="Segoe UI Semibold" panose="020B0702040204020203" pitchFamily="34" charset="0"/>
              </a:rPr>
              <a:t>cohealth</a:t>
            </a:r>
          </a:p>
          <a:p>
            <a:pPr marL="285750" indent="-285750">
              <a:buFont typeface="Arial" panose="020B0604020202020204" pitchFamily="34" charset="0"/>
              <a:buChar char="•"/>
            </a:pPr>
            <a:r>
              <a:rPr lang="en-US" sz="1050" dirty="0">
                <a:latin typeface="Segoe UI Semibold" panose="020B0702040204020203" pitchFamily="34" charset="0"/>
                <a:cs typeface="Segoe UI Semibold" panose="020B0702040204020203" pitchFamily="34" charset="0"/>
              </a:rPr>
              <a:t>Northern Sydney Local Health District </a:t>
            </a:r>
          </a:p>
          <a:p>
            <a:pPr marL="285750" indent="-285750">
              <a:buFont typeface="Arial" panose="020B0604020202020204" pitchFamily="34" charset="0"/>
              <a:buChar char="•"/>
            </a:pPr>
            <a:r>
              <a:rPr lang="en-US" sz="1050" dirty="0">
                <a:latin typeface="Segoe UI Semibold" panose="020B0702040204020203" pitchFamily="34" charset="0"/>
                <a:cs typeface="Segoe UI Semibold" panose="020B0702040204020203" pitchFamily="34" charset="0"/>
              </a:rPr>
              <a:t>St Vincent's Health Network Sydney</a:t>
            </a:r>
          </a:p>
          <a:p>
            <a:pPr marL="285750" indent="-285750">
              <a:buFont typeface="Arial" panose="020B0604020202020204" pitchFamily="34" charset="0"/>
              <a:buChar char="•"/>
            </a:pPr>
            <a:endParaRPr lang="en-US" sz="1050" dirty="0">
              <a:latin typeface="Segoe UI Semibold" panose="020B0702040204020203" pitchFamily="34" charset="0"/>
              <a:cs typeface="Segoe UI Semibold" panose="020B0702040204020203" pitchFamily="34" charset="0"/>
            </a:endParaRPr>
          </a:p>
          <a:p>
            <a:r>
              <a:rPr lang="en-US" sz="1050" dirty="0">
                <a:latin typeface="Segoe UI Semibold" panose="020B0702040204020203" pitchFamily="34" charset="0"/>
                <a:cs typeface="Segoe UI Semibold" panose="020B0702040204020203" pitchFamily="34" charset="0"/>
              </a:rPr>
              <a:t>Note: This benchmark includes 2 organisations </a:t>
            </a:r>
            <a:br>
              <a:rPr lang="en-US" sz="1050" dirty="0">
                <a:latin typeface="Segoe UI Semibold" panose="020B0702040204020203" pitchFamily="34" charset="0"/>
                <a:cs typeface="Segoe UI Semibold" panose="020B0702040204020203" pitchFamily="34" charset="0"/>
              </a:rPr>
            </a:br>
            <a:r>
              <a:rPr lang="en-US" sz="1050" dirty="0">
                <a:latin typeface="Segoe UI Semibold" panose="020B0702040204020203" pitchFamily="34" charset="0"/>
                <a:cs typeface="Segoe UI Semibold" panose="020B0702040204020203" pitchFamily="34" charset="0"/>
              </a:rPr>
              <a:t>who obtained Platinum Tier recognition with a </a:t>
            </a:r>
            <a:br>
              <a:rPr lang="en-US" sz="1050" dirty="0">
                <a:latin typeface="Segoe UI Semibold" panose="020B0702040204020203" pitchFamily="34" charset="0"/>
                <a:cs typeface="Segoe UI Semibold" panose="020B0702040204020203" pitchFamily="34" charset="0"/>
              </a:rPr>
            </a:br>
            <a:r>
              <a:rPr lang="en-US" sz="1050" dirty="0">
                <a:latin typeface="Segoe UI Semibold" panose="020B0702040204020203" pitchFamily="34" charset="0"/>
                <a:cs typeface="Segoe UI Semibold" panose="020B0702040204020203" pitchFamily="34" charset="0"/>
              </a:rPr>
              <a:t>Gold Tier score.</a:t>
            </a:r>
          </a:p>
        </p:txBody>
      </p:sp>
      <p:pic>
        <p:nvPicPr>
          <p:cNvPr id="8" name="Content Placeholder 7">
            <a:extLst>
              <a:ext uri="{FF2B5EF4-FFF2-40B4-BE49-F238E27FC236}">
                <a16:creationId xmlns:a16="http://schemas.microsoft.com/office/drawing/2014/main" id="{1633FB0B-7505-82C4-0ADB-760B71F61B2A}"/>
              </a:ext>
            </a:extLst>
          </p:cNvPr>
          <p:cNvPicPr>
            <a:picLocks noGrp="1" noChangeAspect="1"/>
          </p:cNvPicPr>
          <p:nvPr>
            <p:ph idx="1"/>
          </p:nvPr>
        </p:nvPicPr>
        <p:blipFill>
          <a:blip r:embed="rId2"/>
          <a:stretch>
            <a:fillRect/>
          </a:stretch>
        </p:blipFill>
        <p:spPr>
          <a:xfrm>
            <a:off x="720000" y="1224000"/>
            <a:ext cx="7920000" cy="4034717"/>
          </a:xfrm>
          <a:prstGeom prst="rect">
            <a:avLst/>
          </a:prstGeom>
        </p:spPr>
      </p:pic>
    </p:spTree>
    <p:extLst>
      <p:ext uri="{BB962C8B-B14F-4D97-AF65-F5344CB8AC3E}">
        <p14:creationId xmlns:p14="http://schemas.microsoft.com/office/powerpoint/2010/main" val="3088338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AEA645-B220-8B9E-5CBD-E3228C413E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279EDCB-7235-462F-2E23-6668FCBBC811}"/>
              </a:ext>
            </a:extLst>
          </p:cNvPr>
          <p:cNvSpPr>
            <a:spLocks noGrp="1"/>
          </p:cNvSpPr>
          <p:nvPr>
            <p:ph type="title"/>
          </p:nvPr>
        </p:nvSpPr>
        <p:spPr>
          <a:xfrm>
            <a:off x="838200" y="365125"/>
            <a:ext cx="10515600" cy="798657"/>
          </a:xfrm>
        </p:spPr>
        <p:txBody>
          <a:bodyPr/>
          <a:lstStyle/>
          <a:p>
            <a:r>
              <a:rPr lang="en-US" cap="small" dirty="0">
                <a:solidFill>
                  <a:srgbClr val="F26322"/>
                </a:solidFill>
                <a:latin typeface="Segoe UI Semibold" panose="020B0702040204020203" pitchFamily="34" charset="0"/>
                <a:cs typeface="Segoe UI Semibold" panose="020B0702040204020203" pitchFamily="34" charset="0"/>
              </a:rPr>
              <a:t>Health Care and Social Assistance (n8)</a:t>
            </a:r>
            <a:endParaRPr lang="en-AU" cap="small" dirty="0">
              <a:solidFill>
                <a:srgbClr val="F26322"/>
              </a:solidFill>
              <a:latin typeface="Segoe UI Semibold" panose="020B0702040204020203" pitchFamily="34" charset="0"/>
              <a:cs typeface="Segoe UI Semibold" panose="020B0702040204020203" pitchFamily="34" charset="0"/>
            </a:endParaRPr>
          </a:p>
        </p:txBody>
      </p:sp>
      <p:sp>
        <p:nvSpPr>
          <p:cNvPr id="5" name="TextBox 4">
            <a:extLst>
              <a:ext uri="{FF2B5EF4-FFF2-40B4-BE49-F238E27FC236}">
                <a16:creationId xmlns:a16="http://schemas.microsoft.com/office/drawing/2014/main" id="{00C5BA4F-EEB3-9A52-2CBB-09DF496A0577}"/>
              </a:ext>
            </a:extLst>
          </p:cNvPr>
          <p:cNvSpPr txBox="1"/>
          <p:nvPr/>
        </p:nvSpPr>
        <p:spPr>
          <a:xfrm>
            <a:off x="8820000" y="1224000"/>
            <a:ext cx="2811988" cy="1061829"/>
          </a:xfrm>
          <a:prstGeom prst="rect">
            <a:avLst/>
          </a:prstGeom>
          <a:noFill/>
        </p:spPr>
        <p:txBody>
          <a:bodyPr wrap="none" rtlCol="0">
            <a:spAutoFit/>
          </a:bodyPr>
          <a:lstStyle/>
          <a:p>
            <a:r>
              <a:rPr lang="en-US" sz="1050" dirty="0">
                <a:latin typeface="Segoe UI Semibold" panose="020B0702040204020203" pitchFamily="34" charset="0"/>
                <a:cs typeface="Segoe UI Semibold" panose="020B0702040204020203" pitchFamily="34" charset="0"/>
              </a:rPr>
              <a:t>Top Organisations:   </a:t>
            </a:r>
          </a:p>
          <a:p>
            <a:pPr marL="285750" indent="-285750">
              <a:buFont typeface="Arial" panose="020B0604020202020204" pitchFamily="34" charset="0"/>
              <a:buChar char="•"/>
            </a:pPr>
            <a:r>
              <a:rPr lang="en-AU" sz="1050" dirty="0">
                <a:latin typeface="Segoe UI Semibold" panose="020B0702040204020203" pitchFamily="34" charset="0"/>
                <a:cs typeface="Segoe UI Semibold" panose="020B0702040204020203" pitchFamily="34" charset="0"/>
              </a:rPr>
              <a:t>A Growing Understanding</a:t>
            </a:r>
          </a:p>
          <a:p>
            <a:pPr marL="285750" indent="-285750">
              <a:buFont typeface="Arial" panose="020B0604020202020204" pitchFamily="34" charset="0"/>
              <a:buChar char="•"/>
            </a:pPr>
            <a:r>
              <a:rPr lang="en-AU" sz="1050" dirty="0">
                <a:latin typeface="Segoe UI Semibold" panose="020B0702040204020203" pitchFamily="34" charset="0"/>
                <a:cs typeface="Segoe UI Semibold" panose="020B0702040204020203" pitchFamily="34" charset="0"/>
              </a:rPr>
              <a:t>cohealth</a:t>
            </a:r>
          </a:p>
          <a:p>
            <a:pPr marL="285750" indent="-285750">
              <a:buFont typeface="Arial" panose="020B0604020202020204" pitchFamily="34" charset="0"/>
              <a:buChar char="•"/>
            </a:pPr>
            <a:r>
              <a:rPr lang="en-US" sz="1050" dirty="0">
                <a:latin typeface="Segoe UI Semibold" panose="020B0702040204020203" pitchFamily="34" charset="0"/>
                <a:cs typeface="Segoe UI Semibold" panose="020B0702040204020203" pitchFamily="34" charset="0"/>
              </a:rPr>
              <a:t>Northern Sydney Local Health District </a:t>
            </a:r>
          </a:p>
          <a:p>
            <a:pPr marL="285750" indent="-285750">
              <a:buFont typeface="Arial" panose="020B0604020202020204" pitchFamily="34" charset="0"/>
              <a:buChar char="•"/>
            </a:pPr>
            <a:r>
              <a:rPr lang="en-US" sz="1050" dirty="0">
                <a:latin typeface="Segoe UI Semibold" panose="020B0702040204020203" pitchFamily="34" charset="0"/>
                <a:cs typeface="Segoe UI Semibold" panose="020B0702040204020203" pitchFamily="34" charset="0"/>
              </a:rPr>
              <a:t>St Vincent's Health Network Sydney</a:t>
            </a:r>
          </a:p>
          <a:p>
            <a:pPr marL="285750" indent="-285750">
              <a:buFont typeface="Arial" panose="020B0604020202020204" pitchFamily="34" charset="0"/>
              <a:buChar char="•"/>
            </a:pPr>
            <a:endParaRPr lang="en-US" sz="1050" dirty="0">
              <a:latin typeface="Segoe UI Semibold" panose="020B0702040204020203" pitchFamily="34" charset="0"/>
              <a:cs typeface="Segoe UI Semibold" panose="020B0702040204020203" pitchFamily="34" charset="0"/>
            </a:endParaRPr>
          </a:p>
        </p:txBody>
      </p:sp>
      <p:pic>
        <p:nvPicPr>
          <p:cNvPr id="6" name="Content Placeholder 5">
            <a:extLst>
              <a:ext uri="{FF2B5EF4-FFF2-40B4-BE49-F238E27FC236}">
                <a16:creationId xmlns:a16="http://schemas.microsoft.com/office/drawing/2014/main" id="{80CC73D8-6454-906B-4958-75A8CF43C587}"/>
              </a:ext>
            </a:extLst>
          </p:cNvPr>
          <p:cNvPicPr>
            <a:picLocks noGrp="1" noChangeAspect="1"/>
          </p:cNvPicPr>
          <p:nvPr>
            <p:ph idx="1"/>
          </p:nvPr>
        </p:nvPicPr>
        <p:blipFill>
          <a:blip r:embed="rId2"/>
          <a:stretch>
            <a:fillRect/>
          </a:stretch>
        </p:blipFill>
        <p:spPr>
          <a:xfrm>
            <a:off x="720000" y="1224000"/>
            <a:ext cx="7920000" cy="3993963"/>
          </a:xfrm>
          <a:prstGeom prst="rect">
            <a:avLst/>
          </a:prstGeom>
        </p:spPr>
      </p:pic>
    </p:spTree>
    <p:extLst>
      <p:ext uri="{BB962C8B-B14F-4D97-AF65-F5344CB8AC3E}">
        <p14:creationId xmlns:p14="http://schemas.microsoft.com/office/powerpoint/2010/main" val="37060544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ec21060-cede-4e52-a5af-ca685e75ecc9">
      <Terms xmlns="http://schemas.microsoft.com/office/infopath/2007/PartnerControls"/>
    </lcf76f155ced4ddcb4097134ff3c332f>
    <TaxCatchAll xmlns="9a560f13-605b-4fd6-b836-53d3083fe6c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382399444E2FE4A9795CC561923FC06" ma:contentTypeVersion="12" ma:contentTypeDescription="Create a new document." ma:contentTypeScope="" ma:versionID="d862a61862d771646a37dca42e6653e5">
  <xsd:schema xmlns:xsd="http://www.w3.org/2001/XMLSchema" xmlns:xs="http://www.w3.org/2001/XMLSchema" xmlns:p="http://schemas.microsoft.com/office/2006/metadata/properties" xmlns:ns2="2ec21060-cede-4e52-a5af-ca685e75ecc9" xmlns:ns3="9a560f13-605b-4fd6-b836-53d3083fe6c7" targetNamespace="http://schemas.microsoft.com/office/2006/metadata/properties" ma:root="true" ma:fieldsID="44841c15c2de413d8055c67c144a85f9" ns2:_="" ns3:_="">
    <xsd:import namespace="2ec21060-cede-4e52-a5af-ca685e75ecc9"/>
    <xsd:import namespace="9a560f13-605b-4fd6-b836-53d3083fe6c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ec21060-cede-4e52-a5af-ca685e75ecc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e719333f-4753-4eeb-9089-7cc7f80fb59a"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a560f13-605b-4fd6-b836-53d3083fe6c7"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a28d5ca-df3f-4b55-b039-d99e4f8bad9c}" ma:internalName="TaxCatchAll" ma:showField="CatchAllData" ma:web="9a560f13-605b-4fd6-b836-53d3083fe6c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96AB15-E961-4933-AA1E-D87A301BDD8A}">
  <ds:schemaRefs>
    <ds:schemaRef ds:uri="http://schemas.microsoft.com/sharepoint/v3/contenttype/forms"/>
  </ds:schemaRefs>
</ds:datastoreItem>
</file>

<file path=customXml/itemProps2.xml><?xml version="1.0" encoding="utf-8"?>
<ds:datastoreItem xmlns:ds="http://schemas.openxmlformats.org/officeDocument/2006/customXml" ds:itemID="{98233BC5-9B5E-4AF2-8110-DA2B88D5461E}">
  <ds:schemaRefs>
    <ds:schemaRef ds:uri="http://schemas.microsoft.com/office/2006/metadata/properties"/>
    <ds:schemaRef ds:uri="http://schemas.microsoft.com/office/infopath/2007/PartnerControls"/>
    <ds:schemaRef ds:uri="2ec21060-cede-4e52-a5af-ca685e75ecc9"/>
    <ds:schemaRef ds:uri="9a560f13-605b-4fd6-b836-53d3083fe6c7"/>
  </ds:schemaRefs>
</ds:datastoreItem>
</file>

<file path=customXml/itemProps3.xml><?xml version="1.0" encoding="utf-8"?>
<ds:datastoreItem xmlns:ds="http://schemas.openxmlformats.org/officeDocument/2006/customXml" ds:itemID="{5E0E5E94-8432-4962-ABC7-2A8CD246F5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ec21060-cede-4e52-a5af-ca685e75ecc9"/>
    <ds:schemaRef ds:uri="9a560f13-605b-4fd6-b836-53d3083fe6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419</TotalTime>
  <Words>593</Words>
  <Application>Microsoft Office PowerPoint</Application>
  <PresentationFormat>Widescreen</PresentationFormat>
  <Paragraphs>65</Paragraphs>
  <Slides>10</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9" baseType="lpstr">
      <vt:lpstr>Aptos</vt:lpstr>
      <vt:lpstr>Aptos Display</vt:lpstr>
      <vt:lpstr>Arial</vt:lpstr>
      <vt:lpstr>Calibri</vt:lpstr>
      <vt:lpstr>Courier New</vt:lpstr>
      <vt:lpstr>Segoe UI</vt:lpstr>
      <vt:lpstr>Segoe UI Semibold</vt:lpstr>
      <vt:lpstr>Office Theme</vt:lpstr>
      <vt:lpstr>Microsoft Excel Worksheet</vt:lpstr>
      <vt:lpstr>PowerPoint Presentation</vt:lpstr>
      <vt:lpstr>2025 HWEI Benchmarking Results</vt:lpstr>
      <vt:lpstr>What is the HWEI Submission?</vt:lpstr>
      <vt:lpstr>HWEI Submission Participation</vt:lpstr>
      <vt:lpstr>HWEI Tier Entry Points</vt:lpstr>
      <vt:lpstr>Bronze Tier (n11)</vt:lpstr>
      <vt:lpstr>Advanced Submissions: All</vt:lpstr>
      <vt:lpstr>Gold Tier (n7)</vt:lpstr>
      <vt:lpstr>Health Care and Social Assistance (n8)</vt:lpstr>
      <vt:lpstr>Going Forward…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Will Reilly</dc:creator>
  <cp:lastModifiedBy>Will Reilly</cp:lastModifiedBy>
  <cp:revision>1</cp:revision>
  <dcterms:created xsi:type="dcterms:W3CDTF">2025-03-24T03:08:11Z</dcterms:created>
  <dcterms:modified xsi:type="dcterms:W3CDTF">2025-03-25T20:35:58Z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0x0101001382399444E2FE4A9795CC561923FC06</vt:lpwstr>
  </property>
</Properties>
</file>