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5" r:id="rId5"/>
    <p:sldId id="257" r:id="rId6"/>
    <p:sldId id="258" r:id="rId7"/>
    <p:sldId id="259" r:id="rId8"/>
    <p:sldId id="261" r:id="rId9"/>
    <p:sldId id="276" r:id="rId10"/>
    <p:sldId id="278" r:id="rId11"/>
    <p:sldId id="280" r:id="rId12"/>
    <p:sldId id="289" r:id="rId13"/>
    <p:sldId id="281" r:id="rId14"/>
    <p:sldId id="282" r:id="rId15"/>
    <p:sldId id="288" r:id="rId16"/>
    <p:sldId id="283" r:id="rId17"/>
    <p:sldId id="286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1612AF5-6506-4B69-A809-EF011BFBFA19}">
          <p14:sldIdLst>
            <p14:sldId id="275"/>
            <p14:sldId id="257"/>
            <p14:sldId id="258"/>
            <p14:sldId id="259"/>
            <p14:sldId id="261"/>
            <p14:sldId id="276"/>
            <p14:sldId id="278"/>
            <p14:sldId id="280"/>
            <p14:sldId id="289"/>
            <p14:sldId id="281"/>
            <p14:sldId id="282"/>
            <p14:sldId id="288"/>
            <p14:sldId id="283"/>
            <p14:sldId id="286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17B179-AA71-46D5-9847-34EC896CE829}" v="153" dt="2022-03-30T06:29:32.603"/>
    <p1510:client id="{DA12CE08-0C95-C1DD-B26E-C83E93B35C34}" v="259" dt="2022-03-31T01:32:10.901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947" autoAdjust="0"/>
    <p:restoredTop sz="94660" autoAdjust="0"/>
  </p:normalViewPr>
  <p:slideViewPr>
    <p:cSldViewPr snapToGrid="0">
      <p:cViewPr varScale="1">
        <p:scale>
          <a:sx n="47" d="100"/>
          <a:sy n="47" d="100"/>
        </p:scale>
        <p:origin x="60" y="4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7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522B9-25BB-43B8-9A72-8782006DA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8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B5A071-DE85-426D-81E0-E588CE104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711325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18DFD8-970A-4AF1-8090-87A2A0C5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42050"/>
            <a:ext cx="2743200" cy="365125"/>
          </a:xfrm>
        </p:spPr>
        <p:txBody>
          <a:bodyPr/>
          <a:lstStyle/>
          <a:p>
            <a:fld id="{9E109E72-1051-4C70-86F3-D9A201E365AB}" type="datetimeFigureOut">
              <a:rPr lang="en-AU" smtClean="0"/>
              <a:t>31/03/2022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BCEA8-F4DC-40F3-BD43-C79269003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42050"/>
            <a:ext cx="41148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1C69D-5A62-491E-9264-14ACC11E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42050"/>
            <a:ext cx="2743200" cy="365125"/>
          </a:xfrm>
        </p:spPr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096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61F22B-B882-4513-A66F-3356899C4F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CD2CAD-A367-4EB8-81A6-6940D793E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EFA25-47C3-4496-BFE6-7CDDCD70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9E72-1051-4C70-86F3-D9A201E365AB}" type="datetimeFigureOut">
              <a:rPr lang="en-AU" smtClean="0"/>
              <a:t>31/03/2022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C95D1-48F4-497F-8C85-D74A48971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0361E-309B-4547-83B7-D42C840B0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86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D73FC-B3DD-4B05-8DDF-23FD2B5C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690B6-8BF3-40AB-8E0A-F1DB5E83B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E5DB8-6E31-44E5-8D2D-16070E60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9E72-1051-4C70-86F3-D9A201E365AB}" type="datetimeFigureOut">
              <a:rPr lang="en-AU" smtClean="0"/>
              <a:t>31/03/2022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43CD4-D3CA-45D2-AF24-17A4A057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10000-C7F0-4C72-969D-7C2BEE09F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586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CC8D6-D881-4BF2-9039-49815916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00386-245B-43AF-981C-26C937987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3731B-2DE6-4B8C-B3E6-D698EA80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9E72-1051-4C70-86F3-D9A201E365AB}" type="datetimeFigureOut">
              <a:rPr lang="en-AU" smtClean="0"/>
              <a:t>31/03/2022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85FC7-229C-43D8-86EA-3A0D12B8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490F7-4280-478D-B84B-98BA09E7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197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A5F9E-34CF-4A56-82CB-5148CF2E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56424-66A5-4B74-8506-7428C8E9C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240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DE6C2-071B-4F45-A12A-53738D8B5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240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5E64B-F1D5-4BCE-BB3C-737BF2F47B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54750"/>
            <a:ext cx="2743200" cy="365125"/>
          </a:xfrm>
        </p:spPr>
        <p:txBody>
          <a:bodyPr/>
          <a:lstStyle/>
          <a:p>
            <a:fld id="{9E109E72-1051-4C70-86F3-D9A201E365AB}" type="datetimeFigureOut">
              <a:rPr lang="en-AU" smtClean="0"/>
              <a:t>31/03/2022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C684D-6398-4154-9E32-035EA10FD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54750"/>
            <a:ext cx="41148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7AFFA-A31B-4D9A-B7B2-4AB821EF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54750"/>
            <a:ext cx="2743200" cy="365125"/>
          </a:xfrm>
        </p:spPr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398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2277E-C196-46C7-A982-20EE4DA1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635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B2488-21ED-40B8-A29D-17DC640DC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79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8F030-7075-4383-8AE4-9CD6EBA4F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034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3B73D-7AAA-44D5-A204-6AD6419E0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79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FA0586-1808-4C43-A3F9-056C6A7FF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034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26C068-9BB3-483C-82C3-10D8BFB7FE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54750"/>
            <a:ext cx="2743200" cy="365125"/>
          </a:xfrm>
        </p:spPr>
        <p:txBody>
          <a:bodyPr/>
          <a:lstStyle/>
          <a:p>
            <a:fld id="{9E109E72-1051-4C70-86F3-D9A201E365AB}" type="datetimeFigureOut">
              <a:rPr lang="en-AU" smtClean="0"/>
              <a:t>31/03/2022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D343D6-1685-4AA6-9C77-E5F309804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54750"/>
            <a:ext cx="41148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9E9612-7201-4FBE-B1F1-FBF4EBE7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54750"/>
            <a:ext cx="2743200" cy="365125"/>
          </a:xfrm>
        </p:spPr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15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C68DF-CD30-4004-9C1F-9AF3EA0A7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5C31B-C594-4AE8-AF83-3DF4611C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9E72-1051-4C70-86F3-D9A201E365AB}" type="datetimeFigureOut">
              <a:rPr lang="en-AU" smtClean="0"/>
              <a:t>31/03/2022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BC9972-0B26-42AE-BC14-55DC2A615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366492-0345-4436-86FC-D696BCB4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70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F3260E-D3AA-421C-88C7-4705EFD11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9E72-1051-4C70-86F3-D9A201E365AB}" type="datetimeFigureOut">
              <a:rPr lang="en-AU" smtClean="0"/>
              <a:t>31/03/2022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C48A9-BEE6-4692-9B5C-6282D984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5BE6B-2859-4B87-8351-579E2117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8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37880-1051-4441-9636-3D2ABDA43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6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1978A-9A59-4A91-A8C9-19169DFBC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8858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89E58-8DE9-4B3C-97EB-383CB81A9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55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03CD7-9E54-4C45-B635-90100EED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54750"/>
            <a:ext cx="2743200" cy="365125"/>
          </a:xfrm>
        </p:spPr>
        <p:txBody>
          <a:bodyPr/>
          <a:lstStyle/>
          <a:p>
            <a:fld id="{9E109E72-1051-4C70-86F3-D9A201E365AB}" type="datetimeFigureOut">
              <a:rPr lang="en-AU" smtClean="0"/>
              <a:t>31/03/2022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5FC77-A586-4B76-92E0-BCB17AEDB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54750"/>
            <a:ext cx="41148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0CA55-61AB-4D61-B6FC-B3DDADF2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54750"/>
            <a:ext cx="2743200" cy="365125"/>
          </a:xfrm>
        </p:spPr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355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742F-22F6-48FE-BFD6-B8821006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556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F16203-5000-44C8-BC3D-83957C97BE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8858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747B6-4CEC-4954-9B76-4E1A0FF97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55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51D9F-B71C-4764-B3EA-26AAEDB0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54750"/>
            <a:ext cx="2743200" cy="365125"/>
          </a:xfrm>
        </p:spPr>
        <p:txBody>
          <a:bodyPr/>
          <a:lstStyle/>
          <a:p>
            <a:fld id="{9E109E72-1051-4C70-86F3-D9A201E365AB}" type="datetimeFigureOut">
              <a:rPr lang="en-AU" smtClean="0"/>
              <a:t>31/03/2022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270310-B28D-4119-A72D-5F9B6EF1F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54750"/>
            <a:ext cx="4114800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8B806-24D8-48DF-A85E-A237AA73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54750"/>
            <a:ext cx="2743200" cy="365125"/>
          </a:xfrm>
        </p:spPr>
        <p:txBody>
          <a:bodyPr/>
          <a:lstStyle/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305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D2E1A2-88FA-4DF5-8576-21885262A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4F409E-AA6E-40C9-AD15-951AE13C3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7616E-C247-4F36-8CF7-2433BC200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09E72-1051-4C70-86F3-D9A201E365AB}" type="datetimeFigureOut">
              <a:rPr lang="en-AU" smtClean="0"/>
              <a:t>31/03/2022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CC202-C909-4655-9C3B-8C3040524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2769C-AF3D-4BEF-82DF-2A9E995C0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C11A7-D5B5-4BD3-BE94-953F741BE7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877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art&#10;&#10;Description automatically generated">
            <a:extLst>
              <a:ext uri="{FF2B5EF4-FFF2-40B4-BE49-F238E27FC236}">
                <a16:creationId xmlns:a16="http://schemas.microsoft.com/office/drawing/2014/main" id="{1C0E79A3-8C69-443B-8D70-A0C9EC79888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-1"/>
            <a:ext cx="12188825" cy="6858001"/>
          </a:xfrm>
        </p:spPr>
      </p:pic>
    </p:spTree>
    <p:extLst>
      <p:ext uri="{BB962C8B-B14F-4D97-AF65-F5344CB8AC3E}">
        <p14:creationId xmlns:p14="http://schemas.microsoft.com/office/powerpoint/2010/main" val="400688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2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Wellbeing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939095" y="4016229"/>
            <a:ext cx="27559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Top </a:t>
            </a:r>
            <a:r>
              <a:rPr lang="en-US" sz="1200" dirty="0" err="1"/>
              <a:t>Organisations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Advanced Diversity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Relationships Australia (NSW)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St Vincent's Hospital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City Fertility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ACAP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E67492-7BB1-48C8-9C41-96087EC8B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77" y="1142741"/>
            <a:ext cx="8465893" cy="4320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4216D8A-E246-400C-9AB7-7E0282FCF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73090"/>
              </p:ext>
            </p:extLst>
          </p:nvPr>
        </p:nvGraphicFramePr>
        <p:xfrm>
          <a:off x="9932275" y="591943"/>
          <a:ext cx="1649935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578">
                  <a:extLst>
                    <a:ext uri="{9D8B030D-6E8A-4147-A177-3AD203B41FA5}">
                      <a16:colId xmlns:a16="http://schemas.microsoft.com/office/drawing/2014/main" val="59311554"/>
                    </a:ext>
                  </a:extLst>
                </a:gridCol>
                <a:gridCol w="817357">
                  <a:extLst>
                    <a:ext uri="{9D8B030D-6E8A-4147-A177-3AD203B41FA5}">
                      <a16:colId xmlns:a16="http://schemas.microsoft.com/office/drawing/2014/main" val="1515866955"/>
                    </a:ext>
                  </a:extLst>
                </a:gridCol>
              </a:tblGrid>
              <a:tr h="220320">
                <a:tc>
                  <a:txBody>
                    <a:bodyPr/>
                    <a:lstStyle/>
                    <a:p>
                      <a:pPr algn="ctr"/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bg1"/>
                          </a:solidFill>
                        </a:rPr>
                        <a:t>OUR SCORE </a:t>
                      </a:r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97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3020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3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36626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74578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40075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6640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86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6099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0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758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2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Aged Care &amp; Home Nursing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597900" y="3983688"/>
            <a:ext cx="33908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Top </a:t>
            </a:r>
            <a:r>
              <a:rPr lang="en-US" sz="1200" dirty="0" err="1"/>
              <a:t>Organisations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Uniting </a:t>
            </a:r>
            <a:r>
              <a:rPr lang="en-US" sz="1200" dirty="0" err="1"/>
              <a:t>Vic.Tas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Advanced Diversity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St Vincent's Hospital network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00F328-1075-4D19-9507-CBEDC4126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73103"/>
              </p:ext>
            </p:extLst>
          </p:nvPr>
        </p:nvGraphicFramePr>
        <p:xfrm>
          <a:off x="9904980" y="1264920"/>
          <a:ext cx="1649935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578">
                  <a:extLst>
                    <a:ext uri="{9D8B030D-6E8A-4147-A177-3AD203B41FA5}">
                      <a16:colId xmlns:a16="http://schemas.microsoft.com/office/drawing/2014/main" val="59311554"/>
                    </a:ext>
                  </a:extLst>
                </a:gridCol>
                <a:gridCol w="817357">
                  <a:extLst>
                    <a:ext uri="{9D8B030D-6E8A-4147-A177-3AD203B41FA5}">
                      <a16:colId xmlns:a16="http://schemas.microsoft.com/office/drawing/2014/main" val="1515866955"/>
                    </a:ext>
                  </a:extLst>
                </a:gridCol>
              </a:tblGrid>
              <a:tr h="220320">
                <a:tc>
                  <a:txBody>
                    <a:bodyPr/>
                    <a:lstStyle/>
                    <a:p>
                      <a:pPr algn="ctr"/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bg1"/>
                          </a:solidFill>
                        </a:rPr>
                        <a:t>OUR SCORE </a:t>
                      </a:r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97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3020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3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36626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74578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40075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6640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86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6099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0626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176F141-F7B8-47CD-9B14-0E147C44E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7" y="1117583"/>
            <a:ext cx="8433248" cy="43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DC2165-02B2-40B8-84A0-40A88A5C8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372" y="2158934"/>
            <a:ext cx="4953255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53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2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AOD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597900" y="3983688"/>
            <a:ext cx="339089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Top </a:t>
            </a:r>
            <a:r>
              <a:rPr lang="en-US" sz="1200" dirty="0" err="1"/>
              <a:t>Organisations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Uniting </a:t>
            </a:r>
            <a:r>
              <a:rPr lang="en-US" sz="1200" dirty="0" err="1"/>
              <a:t>Vic.Tas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Network of Alcohol and other Drugs Agencies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St Vincent's Hospital network</a:t>
            </a:r>
          </a:p>
          <a:p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E666C-25DB-4784-8CDC-B80CE179D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01" y="1026169"/>
            <a:ext cx="8423999" cy="4320000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ADE7C20-2FCB-4DDC-A90A-C4FE3121F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6406"/>
              </p:ext>
            </p:extLst>
          </p:nvPr>
        </p:nvGraphicFramePr>
        <p:xfrm>
          <a:off x="9904980" y="1264920"/>
          <a:ext cx="1649935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578">
                  <a:extLst>
                    <a:ext uri="{9D8B030D-6E8A-4147-A177-3AD203B41FA5}">
                      <a16:colId xmlns:a16="http://schemas.microsoft.com/office/drawing/2014/main" val="59311554"/>
                    </a:ext>
                  </a:extLst>
                </a:gridCol>
                <a:gridCol w="817357">
                  <a:extLst>
                    <a:ext uri="{9D8B030D-6E8A-4147-A177-3AD203B41FA5}">
                      <a16:colId xmlns:a16="http://schemas.microsoft.com/office/drawing/2014/main" val="1515866955"/>
                    </a:ext>
                  </a:extLst>
                </a:gridCol>
              </a:tblGrid>
              <a:tr h="220320">
                <a:tc>
                  <a:txBody>
                    <a:bodyPr/>
                    <a:lstStyle/>
                    <a:p>
                      <a:pPr algn="ctr"/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bg1"/>
                          </a:solidFill>
                        </a:rPr>
                        <a:t>OUR SCORE </a:t>
                      </a:r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97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3020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3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36626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74578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40075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6640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86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6099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0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68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2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Advocacy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597900" y="3983688"/>
            <a:ext cx="339089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Top </a:t>
            </a:r>
            <a:r>
              <a:rPr lang="en-US" sz="1200" dirty="0" err="1"/>
              <a:t>Organisations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Uniting </a:t>
            </a:r>
            <a:r>
              <a:rPr lang="en-US" sz="1200" dirty="0" err="1"/>
              <a:t>Vic.Tas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Network of Alcohol and other Drugs Agencies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St Vincent's Hospital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ACAP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AB3099-97F3-4767-9C4A-740FEF6A3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6406"/>
              </p:ext>
            </p:extLst>
          </p:nvPr>
        </p:nvGraphicFramePr>
        <p:xfrm>
          <a:off x="9904980" y="1264920"/>
          <a:ext cx="1649935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578">
                  <a:extLst>
                    <a:ext uri="{9D8B030D-6E8A-4147-A177-3AD203B41FA5}">
                      <a16:colId xmlns:a16="http://schemas.microsoft.com/office/drawing/2014/main" val="59311554"/>
                    </a:ext>
                  </a:extLst>
                </a:gridCol>
                <a:gridCol w="817357">
                  <a:extLst>
                    <a:ext uri="{9D8B030D-6E8A-4147-A177-3AD203B41FA5}">
                      <a16:colId xmlns:a16="http://schemas.microsoft.com/office/drawing/2014/main" val="1515866955"/>
                    </a:ext>
                  </a:extLst>
                </a:gridCol>
              </a:tblGrid>
              <a:tr h="220320">
                <a:tc>
                  <a:txBody>
                    <a:bodyPr/>
                    <a:lstStyle/>
                    <a:p>
                      <a:pPr algn="ctr"/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bg1"/>
                          </a:solidFill>
                        </a:rPr>
                        <a:t>OUR SCORE </a:t>
                      </a:r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97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3020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3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36626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74578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40075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6640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86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6099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0626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DF24167-0C45-4AFF-8C25-6CF8C0628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7" y="1269000"/>
            <a:ext cx="852090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996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2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Disability &amp; Support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9126742" y="3788095"/>
            <a:ext cx="25526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Top </a:t>
            </a:r>
            <a:r>
              <a:rPr lang="en-US" sz="1200" dirty="0" err="1"/>
              <a:t>Organisations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Uniting </a:t>
            </a:r>
            <a:r>
              <a:rPr lang="en-US" sz="1200" dirty="0" err="1"/>
              <a:t>Vic.Tas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Advanced Diversity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Relationships Australia (NSW)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2E0D3-6939-45A0-9359-7A6C90DE7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03" y="1142741"/>
            <a:ext cx="8563828" cy="432000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094D0A5-9E2B-4776-9351-E41F5A60B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267581"/>
              </p:ext>
            </p:extLst>
          </p:nvPr>
        </p:nvGraphicFramePr>
        <p:xfrm>
          <a:off x="9904980" y="1264920"/>
          <a:ext cx="1649935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578">
                  <a:extLst>
                    <a:ext uri="{9D8B030D-6E8A-4147-A177-3AD203B41FA5}">
                      <a16:colId xmlns:a16="http://schemas.microsoft.com/office/drawing/2014/main" val="59311554"/>
                    </a:ext>
                  </a:extLst>
                </a:gridCol>
                <a:gridCol w="817357">
                  <a:extLst>
                    <a:ext uri="{9D8B030D-6E8A-4147-A177-3AD203B41FA5}">
                      <a16:colId xmlns:a16="http://schemas.microsoft.com/office/drawing/2014/main" val="1515866955"/>
                    </a:ext>
                  </a:extLst>
                </a:gridCol>
              </a:tblGrid>
              <a:tr h="220320">
                <a:tc>
                  <a:txBody>
                    <a:bodyPr/>
                    <a:lstStyle/>
                    <a:p>
                      <a:pPr algn="ctr"/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bg1"/>
                          </a:solidFill>
                        </a:rPr>
                        <a:t>OUR SCORE </a:t>
                      </a:r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97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3020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3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36626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74578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40075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6640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86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6099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0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815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2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State Government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597900" y="3983688"/>
            <a:ext cx="339089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Top </a:t>
            </a:r>
            <a:r>
              <a:rPr lang="en-US" sz="1200" dirty="0" err="1"/>
              <a:t>Organisations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St Vincent's Hospital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Illawarra Shoalhaven LHD H&amp;A &amp;HARP Units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9EF05-19A0-4B48-989C-A4D78D0EF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925"/>
            <a:ext cx="8563248" cy="4320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5E8421-F6A8-47D8-8B4A-59E54D7FB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267581"/>
              </p:ext>
            </p:extLst>
          </p:nvPr>
        </p:nvGraphicFramePr>
        <p:xfrm>
          <a:off x="9904980" y="1264920"/>
          <a:ext cx="1649935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578">
                  <a:extLst>
                    <a:ext uri="{9D8B030D-6E8A-4147-A177-3AD203B41FA5}">
                      <a16:colId xmlns:a16="http://schemas.microsoft.com/office/drawing/2014/main" val="59311554"/>
                    </a:ext>
                  </a:extLst>
                </a:gridCol>
                <a:gridCol w="817357">
                  <a:extLst>
                    <a:ext uri="{9D8B030D-6E8A-4147-A177-3AD203B41FA5}">
                      <a16:colId xmlns:a16="http://schemas.microsoft.com/office/drawing/2014/main" val="1515866955"/>
                    </a:ext>
                  </a:extLst>
                </a:gridCol>
              </a:tblGrid>
              <a:tr h="220320">
                <a:tc>
                  <a:txBody>
                    <a:bodyPr/>
                    <a:lstStyle/>
                    <a:p>
                      <a:pPr algn="ctr"/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bg1"/>
                          </a:solidFill>
                        </a:rPr>
                        <a:t>OUR SCORE </a:t>
                      </a:r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97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3020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3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36626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74578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40075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6640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86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6099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0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42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F5C2-3458-4841-AF47-72793F8F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26322"/>
                </a:solidFill>
              </a:rPr>
              <a:t>What is the HWEI?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8F8012F-B52D-4CD5-A263-636E1BE6CA03}"/>
              </a:ext>
            </a:extLst>
          </p:cNvPr>
          <p:cNvSpPr txBox="1">
            <a:spLocks/>
          </p:cNvSpPr>
          <p:nvPr/>
        </p:nvSpPr>
        <p:spPr>
          <a:xfrm>
            <a:off x="596741" y="1205379"/>
            <a:ext cx="11206932" cy="4629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8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National benchmarking instrument for LGBTQ inclusive service provision in Australia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Evidence-based instrument that assesses each submission against a comprehensive rubric, enabling the determination of current, shifting and leading practice annually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Provide clear guidelines in getting started with or progressing work in LGBTQ inclusive service provision for both staff (within their agencies) and service users, regardless of how they identify</a:t>
            </a:r>
            <a:endParaRPr lang="en-AU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Tool for service providers to measure progress on internal initiatives validated by external, independent and confidential assessment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Tool for service providers to benchmark work against industry, sector and other service providers within the same tier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Valuable input into strategy and planning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2000" dirty="0"/>
              <a:t>Developed and assessed by Australia’s not-for-profit organisational support program for LGBTQ-inclusion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12457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F5C2-3458-4841-AF47-72793F8FE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AU" b="1" dirty="0">
                <a:solidFill>
                  <a:srgbClr val="F26322"/>
                </a:solidFill>
              </a:rPr>
              <a:t>2022 HWEI: 100-point index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430C93-01F1-4044-923F-2FACF5045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75240"/>
              </p:ext>
            </p:extLst>
          </p:nvPr>
        </p:nvGraphicFramePr>
        <p:xfrm>
          <a:off x="330590" y="1549221"/>
          <a:ext cx="11641015" cy="380295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392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17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2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Section 1: Strategy, Development, Service Planning &amp; Provision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 pts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Includes LGBTQ strategy and implementation in services; support networks and more.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551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Section 2: Continuous Improvement</a:t>
                      </a:r>
                      <a:endParaRPr lang="en-A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pts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Includes policy and practice to plan and monitor inclusion to ensure cultural safety and staff compliance to policy and practice standards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Section 3: Visibility of LGBTQ Inclusion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 pts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Includes LGBTQ visibility and inclusion across promotional materials, websites and brochures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551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Section 4: Initial Engagement &amp; Assessment</a:t>
                      </a:r>
                      <a:endParaRPr lang="en-A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 pts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Includes LGBTQ inclusive language on required forms and documents for services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Section 5: LGBTQ Inclusivity &amp; Disclosure Training/Resources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 pts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Includes general development opportunities; training programs delivered on LGBTQ inclusion, access to best practice resources and more.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55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Section 6: Referrals &amp; Stakeholder Management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pts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Include referrals to other providers and engagement on inclusion matters with other professionals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551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Section 7: LGBTQ Community Engagement</a:t>
                      </a:r>
                      <a:endParaRPr lang="en-A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 pts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Includes how you let the LGBTQ community know of your services, and how you collect and act on their feedback.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2551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Section 8: Survey Participation</a:t>
                      </a:r>
                      <a:endParaRPr lang="en-A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pts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Participation in the HWEI staff survey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1442995"/>
                  </a:ext>
                </a:extLst>
              </a:tr>
              <a:tr h="422551">
                <a:tc>
                  <a:txBody>
                    <a:bodyPr/>
                    <a:lstStyle/>
                    <a:p>
                      <a:pPr algn="l" fontAlgn="b"/>
                      <a:r>
                        <a:rPr lang="en-AU" sz="13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Section 9:  Additional Work</a:t>
                      </a:r>
                      <a:endParaRPr lang="en-A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pts</a:t>
                      </a:r>
                      <a:endParaRPr lang="en-A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3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Includes any work in LGBTQ inclusive work  during the calendar year not claimed in other sections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63617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10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42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All Submissions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818618" y="3954017"/>
            <a:ext cx="310011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Top </a:t>
            </a:r>
            <a:r>
              <a:rPr lang="en-AU" sz="1200" dirty="0"/>
              <a:t>Organisations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cohealth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Uniting </a:t>
            </a:r>
            <a:r>
              <a:rPr lang="en-US" sz="1200" dirty="0" err="1"/>
              <a:t>Vic.Tas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Advanced Diversity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Network of Alcohol and other Drugs Agencies (NADA)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WAYSS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D1BFA4F-D6BC-4322-8E66-9D20A7A61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53832"/>
              </p:ext>
            </p:extLst>
          </p:nvPr>
        </p:nvGraphicFramePr>
        <p:xfrm>
          <a:off x="9932275" y="591943"/>
          <a:ext cx="1649935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578">
                  <a:extLst>
                    <a:ext uri="{9D8B030D-6E8A-4147-A177-3AD203B41FA5}">
                      <a16:colId xmlns:a16="http://schemas.microsoft.com/office/drawing/2014/main" val="59311554"/>
                    </a:ext>
                  </a:extLst>
                </a:gridCol>
                <a:gridCol w="817357">
                  <a:extLst>
                    <a:ext uri="{9D8B030D-6E8A-4147-A177-3AD203B41FA5}">
                      <a16:colId xmlns:a16="http://schemas.microsoft.com/office/drawing/2014/main" val="1515866955"/>
                    </a:ext>
                  </a:extLst>
                </a:gridCol>
              </a:tblGrid>
              <a:tr h="220320">
                <a:tc>
                  <a:txBody>
                    <a:bodyPr/>
                    <a:lstStyle/>
                    <a:p>
                      <a:pPr algn="ctr"/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bg1"/>
                          </a:solidFill>
                        </a:rPr>
                        <a:t>OUR SCORE </a:t>
                      </a:r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97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3020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3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36626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74578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40075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6640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86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6099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0626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1724698-686F-4B5B-B1F7-F7190A0F5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85" y="1334323"/>
            <a:ext cx="8348033" cy="418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3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CF28-FBE4-4FC8-9D9D-653604B6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25"/>
            <a:ext cx="10515600" cy="1325563"/>
          </a:xfrm>
        </p:spPr>
        <p:txBody>
          <a:bodyPr/>
          <a:lstStyle/>
          <a:p>
            <a:pPr algn="ctr"/>
            <a:r>
              <a:rPr lang="en-AU" b="1" dirty="0">
                <a:solidFill>
                  <a:srgbClr val="F26322"/>
                </a:solidFill>
              </a:rPr>
              <a:t>HWEI Benchmark: Participating Award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AF0C6-EDF0-4854-BEFA-BC3384A71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439" y="1132845"/>
            <a:ext cx="899712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6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CF28-FBE4-4FC8-9D9D-653604B6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525"/>
            <a:ext cx="10515600" cy="1325563"/>
          </a:xfrm>
        </p:spPr>
        <p:txBody>
          <a:bodyPr/>
          <a:lstStyle/>
          <a:p>
            <a:pPr algn="ctr"/>
            <a:r>
              <a:rPr lang="en-AU" b="1" dirty="0">
                <a:solidFill>
                  <a:srgbClr val="F26322"/>
                </a:solidFill>
              </a:rPr>
              <a:t>HWEI Benchmark: Bronze Award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FDEA11-FCFD-4B8E-ACA7-83714EDA0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76" y="1200760"/>
            <a:ext cx="904864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10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2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NGO/Charity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597900" y="3983688"/>
            <a:ext cx="339089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Top </a:t>
            </a:r>
            <a:r>
              <a:rPr lang="en-US" sz="1200" dirty="0" err="1"/>
              <a:t>Organisations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cohealth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Uniting </a:t>
            </a:r>
            <a:r>
              <a:rPr lang="en-US" sz="1200" dirty="0" err="1"/>
              <a:t>Vic.Tas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Advanced Diversity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Network of Alcohol and other Drugs Agencies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EEB1A6B-738D-421E-990D-F793DEFC6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84968"/>
              </p:ext>
            </p:extLst>
          </p:nvPr>
        </p:nvGraphicFramePr>
        <p:xfrm>
          <a:off x="9932275" y="591943"/>
          <a:ext cx="1649935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578">
                  <a:extLst>
                    <a:ext uri="{9D8B030D-6E8A-4147-A177-3AD203B41FA5}">
                      <a16:colId xmlns:a16="http://schemas.microsoft.com/office/drawing/2014/main" val="59311554"/>
                    </a:ext>
                  </a:extLst>
                </a:gridCol>
                <a:gridCol w="817357">
                  <a:extLst>
                    <a:ext uri="{9D8B030D-6E8A-4147-A177-3AD203B41FA5}">
                      <a16:colId xmlns:a16="http://schemas.microsoft.com/office/drawing/2014/main" val="1515866955"/>
                    </a:ext>
                  </a:extLst>
                </a:gridCol>
              </a:tblGrid>
              <a:tr h="220320">
                <a:tc>
                  <a:txBody>
                    <a:bodyPr/>
                    <a:lstStyle/>
                    <a:p>
                      <a:pPr algn="ctr"/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bg1"/>
                          </a:solidFill>
                        </a:rPr>
                        <a:t>OUR SCORE </a:t>
                      </a:r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97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3020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3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36626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74578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40075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6640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86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6099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0626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9F1AA15-2F2F-48D7-9E9A-2C4D07885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9" y="1023943"/>
            <a:ext cx="835200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4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2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Mental Health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801101" y="4015219"/>
            <a:ext cx="255269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Top </a:t>
            </a:r>
            <a:r>
              <a:rPr lang="en-AU" sz="1200" dirty="0"/>
              <a:t>Organisations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Advanced Diversity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Relationships Australia (NSW)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St Vincent's Hospital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ACAP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372D8-A086-4F41-BC31-990CBE6FF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1142741"/>
            <a:ext cx="8488799" cy="4320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3BAC5D6-5F5C-4094-873E-570B921E1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445040"/>
              </p:ext>
            </p:extLst>
          </p:nvPr>
        </p:nvGraphicFramePr>
        <p:xfrm>
          <a:off x="9932275" y="591943"/>
          <a:ext cx="1649935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578">
                  <a:extLst>
                    <a:ext uri="{9D8B030D-6E8A-4147-A177-3AD203B41FA5}">
                      <a16:colId xmlns:a16="http://schemas.microsoft.com/office/drawing/2014/main" val="59311554"/>
                    </a:ext>
                  </a:extLst>
                </a:gridCol>
                <a:gridCol w="817357">
                  <a:extLst>
                    <a:ext uri="{9D8B030D-6E8A-4147-A177-3AD203B41FA5}">
                      <a16:colId xmlns:a16="http://schemas.microsoft.com/office/drawing/2014/main" val="1515866955"/>
                    </a:ext>
                  </a:extLst>
                </a:gridCol>
              </a:tblGrid>
              <a:tr h="220320">
                <a:tc>
                  <a:txBody>
                    <a:bodyPr/>
                    <a:lstStyle/>
                    <a:p>
                      <a:pPr algn="ctr"/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bg1"/>
                          </a:solidFill>
                        </a:rPr>
                        <a:t>OUR SCORE </a:t>
                      </a:r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97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3020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3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36626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74578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40075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6640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86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6099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0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87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53CFB-5042-453C-ABD1-7217E00E6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2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26322"/>
                </a:solidFill>
              </a:rPr>
              <a:t>HWEI Benchmark: DFV</a:t>
            </a:r>
            <a:endParaRPr lang="en-AU" b="1" dirty="0">
              <a:solidFill>
                <a:srgbClr val="F263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7288C-6DE1-487B-9B81-4B051F2DCF61}"/>
              </a:ext>
            </a:extLst>
          </p:cNvPr>
          <p:cNvSpPr txBox="1"/>
          <p:nvPr/>
        </p:nvSpPr>
        <p:spPr>
          <a:xfrm>
            <a:off x="8597900" y="3983688"/>
            <a:ext cx="33908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Top </a:t>
            </a:r>
            <a:r>
              <a:rPr lang="en-US" sz="1200" dirty="0" err="1"/>
              <a:t>Organisations</a:t>
            </a:r>
            <a:r>
              <a:rPr lang="en-US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Uniting </a:t>
            </a:r>
            <a:r>
              <a:rPr lang="en-US" sz="1200" dirty="0" err="1"/>
              <a:t>Vic.Tas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Advanced Diversity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WAYSS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DC02F8-53CD-407A-B722-2FBF10741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3" y="1142741"/>
            <a:ext cx="8487657" cy="432000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ED1AF26-8BD3-4E5E-91A8-BFB5CDE22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262502"/>
              </p:ext>
            </p:extLst>
          </p:nvPr>
        </p:nvGraphicFramePr>
        <p:xfrm>
          <a:off x="9932275" y="591943"/>
          <a:ext cx="1649935" cy="2164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2578">
                  <a:extLst>
                    <a:ext uri="{9D8B030D-6E8A-4147-A177-3AD203B41FA5}">
                      <a16:colId xmlns:a16="http://schemas.microsoft.com/office/drawing/2014/main" val="59311554"/>
                    </a:ext>
                  </a:extLst>
                </a:gridCol>
                <a:gridCol w="817357">
                  <a:extLst>
                    <a:ext uri="{9D8B030D-6E8A-4147-A177-3AD203B41FA5}">
                      <a16:colId xmlns:a16="http://schemas.microsoft.com/office/drawing/2014/main" val="1515866955"/>
                    </a:ext>
                  </a:extLst>
                </a:gridCol>
              </a:tblGrid>
              <a:tr h="220320">
                <a:tc>
                  <a:txBody>
                    <a:bodyPr/>
                    <a:lstStyle/>
                    <a:p>
                      <a:pPr algn="ctr"/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kern="1200" dirty="0">
                          <a:solidFill>
                            <a:schemeClr val="bg1"/>
                          </a:solidFill>
                        </a:rPr>
                        <a:t>OUR SCORE </a:t>
                      </a:r>
                      <a:endParaRPr lang="en-AU" sz="10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597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1</a:t>
                      </a:r>
                    </a:p>
                  </a:txBody>
                  <a:tcPr marL="6350" marR="6350" marT="635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3020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2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83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3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36626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4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74578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5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140075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6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26640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7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386844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8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60991"/>
                  </a:ext>
                </a:extLst>
              </a:tr>
              <a:tr h="192780">
                <a:tc>
                  <a:txBody>
                    <a:bodyPr/>
                    <a:lstStyle/>
                    <a:p>
                      <a:pPr algn="l" fontAlgn="b"/>
                      <a:r>
                        <a:rPr lang="en-A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9</a:t>
                      </a:r>
                    </a:p>
                  </a:txBody>
                  <a:tcPr marL="6350" marR="6350" marT="635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90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223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IHW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26322"/>
      </a:accent1>
      <a:accent2>
        <a:srgbClr val="FCAF17"/>
      </a:accent2>
      <a:accent3>
        <a:srgbClr val="A5A5A5"/>
      </a:accent3>
      <a:accent4>
        <a:srgbClr val="FDCF73"/>
      </a:accent4>
      <a:accent5>
        <a:srgbClr val="F9C0A6"/>
      </a:accent5>
      <a:accent6>
        <a:srgbClr val="FEEFD0"/>
      </a:accent6>
      <a:hlink>
        <a:srgbClr val="F26322"/>
      </a:hlink>
      <a:folHlink>
        <a:srgbClr val="F2632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BE1CA709526647818D62A5B5B9CE64" ma:contentTypeVersion="13" ma:contentTypeDescription="Create a new document." ma:contentTypeScope="" ma:versionID="0807a069b041ffaad6d7da7ece3f95a8">
  <xsd:schema xmlns:xsd="http://www.w3.org/2001/XMLSchema" xmlns:xs="http://www.w3.org/2001/XMLSchema" xmlns:p="http://schemas.microsoft.com/office/2006/metadata/properties" xmlns:ns2="9a560f13-605b-4fd6-b836-53d3083fe6c7" xmlns:ns3="4ed9fd95-5398-4f7b-8a7a-14b9c888c0ef" targetNamespace="http://schemas.microsoft.com/office/2006/metadata/properties" ma:root="true" ma:fieldsID="5cc8c08e40da7a4e0c5394a36406b5b0" ns2:_="" ns3:_="">
    <xsd:import namespace="9a560f13-605b-4fd6-b836-53d3083fe6c7"/>
    <xsd:import namespace="4ed9fd95-5398-4f7b-8a7a-14b9c888c0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LengthInSecond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560f13-605b-4fd6-b836-53d3083fe6c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9fd95-5398-4f7b-8a7a-14b9c888c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481650-5948-4DD0-B3CC-42F5E30D8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560f13-605b-4fd6-b836-53d3083fe6c7"/>
    <ds:schemaRef ds:uri="4ed9fd95-5398-4f7b-8a7a-14b9c888c0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C72B37-7127-4D2C-AB3C-A39959E3BAB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073A5A3-2F3E-44F4-8BDD-8B8B228B31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771</Words>
  <Application>Microsoft Office PowerPoint</Application>
  <PresentationFormat>Widescreen</PresentationFormat>
  <Paragraphs>195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What is the HWEI?</vt:lpstr>
      <vt:lpstr>2022 HWEI: 100-point index</vt:lpstr>
      <vt:lpstr>HWEI Benchmark: All Submissions</vt:lpstr>
      <vt:lpstr>HWEI Benchmark: Participating Award</vt:lpstr>
      <vt:lpstr>HWEI Benchmark: Bronze Award</vt:lpstr>
      <vt:lpstr>HWEI Benchmark: NGO/Charity</vt:lpstr>
      <vt:lpstr>HWEI Benchmark: Mental Health</vt:lpstr>
      <vt:lpstr>HWEI Benchmark: DFV</vt:lpstr>
      <vt:lpstr>HWEI Benchmark: Wellbeing</vt:lpstr>
      <vt:lpstr>HWEI Benchmark: Aged Care &amp; Home Nursing</vt:lpstr>
      <vt:lpstr>HWEI Benchmark: AOD</vt:lpstr>
      <vt:lpstr>HWEI Benchmark: Advocacy</vt:lpstr>
      <vt:lpstr>HWEI Benchmark: Disability &amp; Support</vt:lpstr>
      <vt:lpstr>HWEI Benchmark: State Government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Data from the HWEI survey</dc:title>
  <dc:creator>Claire Allen</dc:creator>
  <cp:lastModifiedBy>Claire Allen</cp:lastModifiedBy>
  <cp:revision>30</cp:revision>
  <dcterms:created xsi:type="dcterms:W3CDTF">2021-05-19T23:59:07Z</dcterms:created>
  <dcterms:modified xsi:type="dcterms:W3CDTF">2022-03-31T02:15:53Z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0x01010093BE1CA709526647818D62A5B5B9CE64</vt:lpwstr>
  </property>
</Properties>
</file>