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5" r:id="rId2"/>
    <p:sldId id="258" r:id="rId3"/>
    <p:sldId id="259" r:id="rId4"/>
    <p:sldId id="262" r:id="rId5"/>
    <p:sldId id="273" r:id="rId6"/>
    <p:sldId id="269" r:id="rId7"/>
    <p:sldId id="276" r:id="rId8"/>
    <p:sldId id="271" r:id="rId9"/>
    <p:sldId id="278" r:id="rId10"/>
    <p:sldId id="277" r:id="rId11"/>
    <p:sldId id="279" r:id="rId12"/>
    <p:sldId id="28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8B33-C29C-429A-8C80-B4A6DB35790B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FA27E-DF3B-4D01-BA2C-DD016A502D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929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0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332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172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90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580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7483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4728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02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83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5" y="1695563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69" y="1188602"/>
            <a:ext cx="2306271" cy="20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07" y="408460"/>
            <a:ext cx="2099838" cy="6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71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33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3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61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69" y="592718"/>
            <a:ext cx="2099838" cy="6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6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52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74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CDCE9-23DD-4911-91DE-1CA957F8D8B9}" type="datetimeFigureOut">
              <a:rPr lang="en-AU" smtClean="0"/>
              <a:t>8/06/2021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272E5-9797-416D-A59B-CF3E1B259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4322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026"/>
          </a:xfrm>
        </p:spPr>
      </p:pic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04FFFA-FFEA-4356-8689-A539278F4D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5"/>
            <a:ext cx="12192000" cy="686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8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Regional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42EA20-2752-4847-8008-3D4389312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56E79F-0A40-45A8-A890-C30540004D25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2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ADSSI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 organisation not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326468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Aged Care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DC87E-F4D8-4DB2-AFB8-199089BA8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2A3467-A7D8-459C-AC1D-EC248E2AE9A5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NurseWatch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4294019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Alcohol and Other Drugs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75A9BD-ABA5-4A5C-8CE1-EABACBD26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8F0B23-3D37-4F78-9899-356406BF89E3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1329059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Mental Health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45A021-23E5-4939-B6FD-3580C8D10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BD6AF4-DED5-4F72-BBAA-9E56A095DABF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371795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5680" y="2276872"/>
            <a:ext cx="61206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The PowerPoint presentation has been developed to assist you present your HWEI results back to your executive, diversity team and network.</a:t>
            </a:r>
          </a:p>
          <a:p>
            <a:endParaRPr lang="en-AU" sz="1200" dirty="0"/>
          </a:p>
          <a:p>
            <a:r>
              <a:rPr lang="en-AU" sz="1200" dirty="0"/>
              <a:t>The PowerPoint deck may be edited to remove the slides that are not relevant to your submission.  </a:t>
            </a:r>
          </a:p>
          <a:p>
            <a:endParaRPr lang="en-AU" sz="1200" dirty="0"/>
          </a:p>
          <a:p>
            <a:r>
              <a:rPr lang="en-AU" sz="1400" b="1" dirty="0"/>
              <a:t>To present this back to your teams:</a:t>
            </a:r>
          </a:p>
          <a:p>
            <a:endParaRPr lang="en-AU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Remove any benchmarking slides and title pages that may not be relevant to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/>
              <a:t>Use your transcript results, add speakers notes and your scores for each section as a reference during presentations</a:t>
            </a:r>
          </a:p>
          <a:p>
            <a:endParaRPr lang="en-A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38" y="274637"/>
            <a:ext cx="11637461" cy="2083552"/>
          </a:xfrm>
        </p:spPr>
        <p:txBody>
          <a:bodyPr/>
          <a:lstStyle/>
          <a:p>
            <a:r>
              <a:rPr lang="en-AU" dirty="0"/>
              <a:t>What is the HWEI?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4538" y="2021305"/>
            <a:ext cx="11206932" cy="4629752"/>
          </a:xfrm>
        </p:spPr>
        <p:txBody>
          <a:bodyPr>
            <a:normAutofit/>
          </a:bodyPr>
          <a:lstStyle/>
          <a:p>
            <a:endParaRPr lang="en-AU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National benchmarking instrument for LGBTQ inclusive service provision in Australia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Evidence-based instrument that assesses each submission against a comprehensive rubric, enabling the determination of current, shifting and leading practice annually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Provide clear guidelines in getting started with or progressing work in LGBTQ inclusive service provision for both staff (within their agencies) and service users, regardless of how they identify</a:t>
            </a:r>
            <a:endParaRPr lang="en-AU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Tool for service providers to measure progress on internal initiatives validated by external, independent and confidential assessment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Tool for service providers to benchmark work against industry, sector and other service providers within the same tier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Valuable input into strategy and planning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/>
              <a:t>Developed and assessed by Australia’s not-for-profit employer support program for LGBTQ inclusion</a:t>
            </a:r>
          </a:p>
          <a:p>
            <a:pPr marL="0" indent="0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19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2021 HWEI: 100 point index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579818"/>
              </p:ext>
            </p:extLst>
          </p:nvPr>
        </p:nvGraphicFramePr>
        <p:xfrm>
          <a:off x="778715" y="1828800"/>
          <a:ext cx="10382864" cy="438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4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5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46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cap="all" baseline="0" dirty="0">
                          <a:effectLst/>
                        </a:rPr>
                        <a:t>Health &amp; WELLBEING Equality Index</a:t>
                      </a:r>
                      <a:endParaRPr lang="en-AU" sz="1200" cap="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1: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Strategy Development, Service Planning &amp; Provision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LGBTQ strategy and implementation in services; any additional work in this area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2: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LGBTQ Cultural Safety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10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police</a:t>
                      </a:r>
                      <a:r>
                        <a:rPr lang="en-AU" sz="1050" baseline="0" dirty="0">
                          <a:effectLst/>
                        </a:rPr>
                        <a:t> and practice outlines to monitor cultural safety and staff compliance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3: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Visibility of LGBTQ Inclusion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10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LGBTQ visibility and inclusion across promotional materials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4: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Initial Engagement &amp; Assessment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12 points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LGBTQ</a:t>
                      </a:r>
                      <a:r>
                        <a:rPr lang="en-AU" sz="1050" baseline="0" dirty="0">
                          <a:effectLst/>
                        </a:rPr>
                        <a:t> inclusive language on required forms for services users and their support/families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5: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LGBTQ Inclusivity and Disclosure Training/Resources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22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general development opportunities;</a:t>
                      </a:r>
                      <a:r>
                        <a:rPr lang="en-AU" sz="1050" baseline="0" dirty="0">
                          <a:effectLst/>
                        </a:rPr>
                        <a:t> </a:t>
                      </a:r>
                      <a:r>
                        <a:rPr lang="en-AU" sz="1050" dirty="0">
                          <a:effectLst/>
                        </a:rPr>
                        <a:t>training programs delivered on LGBTQ inclusion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6: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Referrals and Stakeholder Management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</a:t>
                      </a:r>
                      <a:r>
                        <a:rPr lang="en-AU" sz="1050" baseline="0" dirty="0">
                          <a:effectLst/>
                        </a:rPr>
                        <a:t> referrals to other inclusive providers and engagement with other professionals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3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7: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LGBTQ Community Engagement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12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external advocacy</a:t>
                      </a:r>
                      <a:r>
                        <a:rPr lang="en-AU" sz="1050" baseline="0" dirty="0">
                          <a:effectLst/>
                        </a:rPr>
                        <a:t> and communication; consumer feedback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0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Section 8: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Additional Work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8 points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Includes any additional work in LGBTQ inclusive work not claimed in other sections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2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HWEI Benchmark: All Submissions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BF71C-F5A2-4DC6-BB3F-3F2C8C7F83D2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Advance Diversity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C7525E-1AA0-4E27-8631-AA54F42FB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90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Bronze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8BB47F-00D1-42B7-87B3-852A6DEB7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6CE036-7C62-45B6-9BB3-10BAF393C851}"/>
              </a:ext>
            </a:extLst>
          </p:cNvPr>
          <p:cNvSpPr txBox="1"/>
          <p:nvPr/>
        </p:nvSpPr>
        <p:spPr>
          <a:xfrm>
            <a:off x="489856" y="2160000"/>
            <a:ext cx="2390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2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NurseWatch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Relationships Australia</a:t>
            </a:r>
          </a:p>
        </p:txBody>
      </p:sp>
    </p:spTree>
    <p:extLst>
      <p:ext uri="{BB962C8B-B14F-4D97-AF65-F5344CB8AC3E}">
        <p14:creationId xmlns:p14="http://schemas.microsoft.com/office/powerpoint/2010/main" val="219157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Participating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1A02B-3338-4FC0-A4FC-913DB2B56412}"/>
              </a:ext>
            </a:extLst>
          </p:cNvPr>
          <p:cNvSpPr txBox="1"/>
          <p:nvPr/>
        </p:nvSpPr>
        <p:spPr>
          <a:xfrm>
            <a:off x="489856" y="2160000"/>
            <a:ext cx="2390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2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ADSSI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Virtus Health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17B672-07F2-4962-8350-645B4AD29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9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Private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1F66D3-4349-486B-8AA9-8E8098CF2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C5D95E-8D68-45E2-AC88-C75874ACFF10}"/>
              </a:ext>
            </a:extLst>
          </p:cNvPr>
          <p:cNvSpPr txBox="1"/>
          <p:nvPr/>
        </p:nvSpPr>
        <p:spPr>
          <a:xfrm>
            <a:off x="489856" y="2160000"/>
            <a:ext cx="2390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NurseWatch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 organisation not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259542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HWEI Benchmark: NFP/Charity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B7F13E-360C-444A-B735-8F8A290C4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0" y="2160000"/>
            <a:ext cx="7823505" cy="36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9226FA-7ABF-47E8-BBA2-79738848890D}"/>
              </a:ext>
            </a:extLst>
          </p:cNvPr>
          <p:cNvSpPr txBox="1"/>
          <p:nvPr/>
        </p:nvSpPr>
        <p:spPr>
          <a:xfrm>
            <a:off x="489856" y="2160000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Advance Diversity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240773519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514</TotalTime>
  <Words>513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Berlin</vt:lpstr>
      <vt:lpstr>PowerPoint Presentation</vt:lpstr>
      <vt:lpstr>PowerPoint Presentation</vt:lpstr>
      <vt:lpstr>What is the HWEI?</vt:lpstr>
      <vt:lpstr>2021 HWEI: 100 point index</vt:lpstr>
      <vt:lpstr>HWEI Benchmark: All Submissions</vt:lpstr>
      <vt:lpstr>HWEI Benchmark: Bronze</vt:lpstr>
      <vt:lpstr>HWEI Benchmark: Participating</vt:lpstr>
      <vt:lpstr>HWEI Benchmark: Private</vt:lpstr>
      <vt:lpstr>HWEI Benchmark: NFP/Charity</vt:lpstr>
      <vt:lpstr>HWEI Benchmark: Regional</vt:lpstr>
      <vt:lpstr>HWEI Benchmark: Aged Care</vt:lpstr>
      <vt:lpstr>HWEI Benchmark: Alcohol and Other Drugs</vt:lpstr>
      <vt:lpstr>HWEI Benchmark: Mental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Wellbeing Equality Index (HWEI)</dc:title>
  <dc:creator>Dawn Hough</dc:creator>
  <cp:lastModifiedBy>Will Reilly</cp:lastModifiedBy>
  <cp:revision>25</cp:revision>
  <dcterms:created xsi:type="dcterms:W3CDTF">2019-05-21T01:56:23Z</dcterms:created>
  <dcterms:modified xsi:type="dcterms:W3CDTF">2021-06-08T01:40:43Z</dcterms:modified>
</cp:coreProperties>
</file>