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1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3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477EFC-75C2-45FB-A844-2386CAC75E03}" v="6" dt="2021-05-20T00:42:32.69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Allen" userId="f8d85f9c-823d-4be9-9bfe-d73036584540" providerId="ADAL" clId="{AD477EFC-75C2-45FB-A844-2386CAC75E03}"/>
    <pc:docChg chg="undo custSel modSld">
      <pc:chgData name="Claire Allen" userId="f8d85f9c-823d-4be9-9bfe-d73036584540" providerId="ADAL" clId="{AD477EFC-75C2-45FB-A844-2386CAC75E03}" dt="2021-05-20T00:42:50.342" v="47" actId="255"/>
      <pc:docMkLst>
        <pc:docMk/>
      </pc:docMkLst>
      <pc:sldChg chg="addSp delSp modSp mod">
        <pc:chgData name="Claire Allen" userId="f8d85f9c-823d-4be9-9bfe-d73036584540" providerId="ADAL" clId="{AD477EFC-75C2-45FB-A844-2386CAC75E03}" dt="2021-05-20T00:42:50.342" v="47" actId="255"/>
        <pc:sldMkLst>
          <pc:docMk/>
          <pc:sldMk cId="842733640" sldId="259"/>
        </pc:sldMkLst>
        <pc:graphicFrameChg chg="add mod modGraphic">
          <ac:chgData name="Claire Allen" userId="f8d85f9c-823d-4be9-9bfe-d73036584540" providerId="ADAL" clId="{AD477EFC-75C2-45FB-A844-2386CAC75E03}" dt="2021-05-20T00:42:50.342" v="47" actId="255"/>
          <ac:graphicFrameMkLst>
            <pc:docMk/>
            <pc:sldMk cId="842733640" sldId="259"/>
            <ac:graphicFrameMk id="7" creationId="{FD1BFA4F-D6BC-4322-8E66-9D20A7A610CF}"/>
          </ac:graphicFrameMkLst>
        </pc:graphicFrameChg>
        <pc:picChg chg="mod">
          <ac:chgData name="Claire Allen" userId="f8d85f9c-823d-4be9-9bfe-d73036584540" providerId="ADAL" clId="{AD477EFC-75C2-45FB-A844-2386CAC75E03}" dt="2021-05-20T00:39:22.663" v="4" actId="1076"/>
          <ac:picMkLst>
            <pc:docMk/>
            <pc:sldMk cId="842733640" sldId="259"/>
            <ac:picMk id="4" creationId="{8506C5B4-BC7C-4D93-82E6-2D522CC01851}"/>
          </ac:picMkLst>
        </pc:picChg>
        <pc:picChg chg="add del mod">
          <ac:chgData name="Claire Allen" userId="f8d85f9c-823d-4be9-9bfe-d73036584540" providerId="ADAL" clId="{AD477EFC-75C2-45FB-A844-2386CAC75E03}" dt="2021-05-20T00:39:14.265" v="2"/>
          <ac:picMkLst>
            <pc:docMk/>
            <pc:sldMk cId="842733640" sldId="259"/>
            <ac:picMk id="6" creationId="{7E4B0FCA-6CC3-4475-9A33-38CED6737D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888DC-CA88-4559-A01C-388FBEAE2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348406-2E35-4E7D-A187-3021FE2B2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ABCF3-ED32-4D92-B591-27C918C2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F81FE-AED6-498D-B3FE-E42404B7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AA030-A951-46DD-AA1B-7AE9881C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26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22B9-25BB-43B8-9A72-8782006DA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5A071-DE85-426D-81E0-E588CE104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8DFD8-970A-4AF1-8090-87A2A0C5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BCEA8-F4DC-40F3-BD43-C79269003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1C69D-5A62-491E-9264-14ACC11E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96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61F22B-B882-4513-A66F-3356899C4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D2CAD-A367-4EB8-81A6-6940D793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FA25-47C3-4496-BFE6-7CDDCD70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C95D1-48F4-497F-8C85-D74A4897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0361E-309B-4547-83B7-D42C840B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186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73FC-B3DD-4B05-8DDF-23FD2B5C6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90B6-8BF3-40AB-8E0A-F1DB5E83B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5DB8-6E31-44E5-8D2D-16070E60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43CD4-D3CA-45D2-AF24-17A4A057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10000-C7F0-4C72-969D-7C2BEE09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586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C8D6-D881-4BF2-9039-498159164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00386-245B-43AF-981C-26C937987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3731B-2DE6-4B8C-B3E6-D698EA80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85FC7-229C-43D8-86EA-3A0D12B8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490F7-4280-478D-B84B-98BA09E7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97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5F9E-34CF-4A56-82CB-5148CF2E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6424-66A5-4B74-8506-7428C8E9C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DE6C2-071B-4F45-A12A-53738D8B5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5E64B-F1D5-4BCE-BB3C-737BF2F4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C684D-6398-4154-9E32-035EA10FD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7AFFA-A31B-4D9A-B7B2-4AB821EF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398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2277E-C196-46C7-A982-20EE4DA1A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B2488-21ED-40B8-A29D-17DC640DC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A8F030-7075-4383-8AE4-9CD6EBA4F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3B73D-7AAA-44D5-A204-6AD6419E0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A0586-1808-4C43-A3F9-056C6A7FF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26C068-9BB3-483C-82C3-10D8BFB7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D343D6-1685-4AA6-9C77-E5F30980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E9612-7201-4FBE-B1F1-FBF4EBE7F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315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68DF-CD30-4004-9C1F-9AF3EA0A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05C31B-C594-4AE8-AF83-3DF4611C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C9972-0B26-42AE-BC14-55DC2A615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66492-0345-4436-86FC-D696BCB4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670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F3260E-D3AA-421C-88C7-4705EFD1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C48A9-BEE6-4692-9B5C-6282D9843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5BE6B-2859-4B87-8351-579E21179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88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37880-1051-4441-9636-3D2ABDA4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1978A-9A59-4A91-A8C9-19169DFB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89E58-8DE9-4B3C-97EB-383CB81A9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03CD7-9E54-4C45-B635-90100EED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5FC77-A586-4B76-92E0-BCB17AED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0CA55-61AB-4D61-B6FC-B3DDADF2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355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742F-22F6-48FE-BFD6-B88210066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F16203-5000-44C8-BC3D-83957C97B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747B6-4CEC-4954-9B76-4E1A0FF97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51D9F-B71C-4764-B3EA-26AAEDB0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70310-B28D-4119-A72D-5F9B6EF1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8B806-24D8-48DF-A85E-A237AA73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305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2E1A2-88FA-4DF5-8576-21885262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F409E-AA6E-40C9-AD15-951AE13C3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7616E-C247-4F36-8CF7-2433BC200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09E72-1051-4C70-86F3-D9A201E365AB}" type="datetimeFigureOut">
              <a:rPr lang="en-AU" smtClean="0"/>
              <a:t>20/05/2021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CC202-C909-4655-9C3B-8C30405244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2769C-AF3D-4BEF-82DF-2A9E995C0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11A7-D5B5-4BD3-BE94-953F741BE71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77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026"/>
          </a:xfrm>
        </p:spPr>
      </p:pic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A504FFFA-FFEA-4356-8689-A539278F4D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5"/>
            <a:ext cx="12192000" cy="686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8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9E9D-EB50-4AFD-88E4-3FFDE82F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Mental Health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DFA393-FD76-4A3F-9536-B9D186E7B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95DD8C-5874-460D-B04B-0E65A20B56F9}"/>
              </a:ext>
            </a:extLst>
          </p:cNvPr>
          <p:cNvSpPr txBox="1"/>
          <p:nvPr/>
        </p:nvSpPr>
        <p:spPr>
          <a:xfrm>
            <a:off x="9801857" y="365125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145217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1F5C2-3458-4841-AF47-72793F8F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26322"/>
                </a:solidFill>
              </a:rPr>
              <a:t>What is the HWEI?</a:t>
            </a:r>
            <a:endParaRPr lang="en-AU" b="1" dirty="0">
              <a:solidFill>
                <a:srgbClr val="F26322"/>
              </a:solidFill>
            </a:endParaRP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08F8012F-B52D-4CD5-A263-636E1BE6CA03}"/>
              </a:ext>
            </a:extLst>
          </p:cNvPr>
          <p:cNvSpPr txBox="1">
            <a:spLocks/>
          </p:cNvSpPr>
          <p:nvPr/>
        </p:nvSpPr>
        <p:spPr>
          <a:xfrm>
            <a:off x="596741" y="1205379"/>
            <a:ext cx="11206932" cy="462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18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National benchmarking instrument for LGBTQ inclusive service provision in Australia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Evidence-based instrument that assesses each submission against a comprehensive rubric, enabling the determination of current, shifting and leading practice annually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Provide clear guidelines in getting started with or progressing work in LGBTQ inclusive service provision for both staff (within their agencies) and service users, regardless of how they identify</a:t>
            </a:r>
            <a:endParaRPr lang="en-AU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Tool for service providers to measure progress on internal initiatives validated by external, independent and confidential assessment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Tool for service providers to benchmark work against industry, sector and other service providers within the same tier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Valuable input into strategy and planning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Developed and assessed by Australia’s not-for-profit organisational support program for LGBTQ-inclusion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12457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1F5C2-3458-4841-AF47-72793F8F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2021 HWEI: 100 point index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430C93-01F1-4044-923F-2FACF5045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348391"/>
              </p:ext>
            </p:extLst>
          </p:nvPr>
        </p:nvGraphicFramePr>
        <p:xfrm>
          <a:off x="330590" y="1549220"/>
          <a:ext cx="11641015" cy="418086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041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7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1: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Strategy Development, Service Planning &amp; Provision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300" b="0" dirty="0">
                          <a:effectLst/>
                        </a:rPr>
                        <a:t>18 Pts</a:t>
                      </a:r>
                      <a:endParaRPr lang="en-AU" sz="13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b="0" dirty="0">
                          <a:effectLst/>
                        </a:rPr>
                        <a:t>Includes LGBTQ strategy and implementation in services; any additional work in this area</a:t>
                      </a:r>
                      <a:endParaRPr lang="en-AU" sz="13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2: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LGBTQ Cultural Safety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10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police</a:t>
                      </a:r>
                      <a:r>
                        <a:rPr lang="en-AU" sz="1300" baseline="0" dirty="0">
                          <a:effectLst/>
                        </a:rPr>
                        <a:t> and practice outlines to monitor cultural safety and staff compliance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3: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Visibility of LGBTQ Inclusion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10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LGBTQ visibility and inclusion across promotional materials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4: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Initial Engagement &amp; Assessment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12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r>
                        <a:rPr lang="en-AU" sz="1300" dirty="0">
                          <a:effectLst/>
                        </a:rPr>
                        <a:t> 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LGBTQ</a:t>
                      </a:r>
                      <a:r>
                        <a:rPr lang="en-AU" sz="1300" baseline="0" dirty="0">
                          <a:effectLst/>
                        </a:rPr>
                        <a:t> inclusive language on required forms for services users and their support/families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5: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LGBTQ Inclusivity and Disclosure Training/Resources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22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general development opportunities;</a:t>
                      </a:r>
                      <a:r>
                        <a:rPr lang="en-AU" sz="1300" baseline="0" dirty="0">
                          <a:effectLst/>
                        </a:rPr>
                        <a:t> </a:t>
                      </a:r>
                      <a:r>
                        <a:rPr lang="en-AU" sz="1300" dirty="0">
                          <a:effectLst/>
                        </a:rPr>
                        <a:t>training programs delivered on LGBTQ inclusion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6: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Referrals and Stakeholder Management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8 </a:t>
                      </a:r>
                      <a:r>
                        <a:rPr lang="en-AU" sz="1300" b="0" dirty="0">
                          <a:effectLst/>
                        </a:rPr>
                        <a:t>Pt</a:t>
                      </a:r>
                      <a:r>
                        <a:rPr lang="en-AU" sz="1300" dirty="0">
                          <a:effectLst/>
                        </a:rPr>
                        <a:t>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</a:t>
                      </a:r>
                      <a:r>
                        <a:rPr lang="en-AU" sz="1300" baseline="0" dirty="0">
                          <a:effectLst/>
                        </a:rPr>
                        <a:t> referrals to other inclusive providers and engagement with other professionals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3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7: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LGBTQ Community Engagement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12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external advocacy</a:t>
                      </a:r>
                      <a:r>
                        <a:rPr lang="en-AU" sz="1300" baseline="0" dirty="0">
                          <a:effectLst/>
                        </a:rPr>
                        <a:t> and communication; consumer feedback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0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Section 8: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Additional Work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8 </a:t>
                      </a:r>
                      <a:r>
                        <a:rPr lang="en-AU" sz="1300" b="0" dirty="0">
                          <a:effectLst/>
                        </a:rPr>
                        <a:t>Pts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300" dirty="0">
                          <a:effectLst/>
                        </a:rPr>
                        <a:t>Includes any additional work in LGBTQ inclusive work not claimed in other sections</a:t>
                      </a:r>
                      <a:endParaRPr lang="en-A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10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3CFB-5042-453C-ABD1-7217E00E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26322"/>
                </a:solidFill>
              </a:rPr>
              <a:t>HWEI Benchmark: All Submissions</a:t>
            </a:r>
            <a:endParaRPr lang="en-AU" b="1" dirty="0">
              <a:solidFill>
                <a:srgbClr val="F26322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06C5B4-BC7C-4D93-82E6-2D522CC018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27288C-6DE1-487B-9B81-4B051F2DCF61}"/>
              </a:ext>
            </a:extLst>
          </p:cNvPr>
          <p:cNvSpPr txBox="1"/>
          <p:nvPr/>
        </p:nvSpPr>
        <p:spPr>
          <a:xfrm>
            <a:off x="9717451" y="404809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</a:t>
            </a:r>
            <a:r>
              <a:rPr lang="en-US" sz="1200" dirty="0" err="1"/>
              <a:t>Organisations</a:t>
            </a:r>
            <a:r>
              <a:rPr lang="en-US" sz="12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Advance Diversity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D1BFA4F-D6BC-4322-8E66-9D20A7A61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732350"/>
              </p:ext>
            </p:extLst>
          </p:nvPr>
        </p:nvGraphicFramePr>
        <p:xfrm>
          <a:off x="10285580" y="1474271"/>
          <a:ext cx="1371283" cy="1841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283">
                  <a:extLst>
                    <a:ext uri="{9D8B030D-6E8A-4147-A177-3AD203B41FA5}">
                      <a16:colId xmlns:a16="http://schemas.microsoft.com/office/drawing/2014/main" val="1515866955"/>
                    </a:ext>
                  </a:extLst>
                </a:gridCol>
              </a:tblGrid>
              <a:tr h="22819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bg1"/>
                          </a:solidFill>
                        </a:rPr>
                        <a:t>OUR SCORE </a:t>
                      </a:r>
                      <a:endParaRPr lang="en-AU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97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30204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3844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36626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074578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386844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60991"/>
                  </a:ext>
                </a:extLst>
              </a:tr>
              <a:tr h="228190">
                <a:tc>
                  <a:txBody>
                    <a:bodyPr/>
                    <a:lstStyle/>
                    <a:p>
                      <a:endParaRPr lang="en-AU" sz="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906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73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CF28-FBE4-4FC8-9D9D-653604B6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NFP/Charity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7E31A4-3140-4F85-A04F-213072877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765EE4-DD96-4748-8925-33259BBC9018}"/>
              </a:ext>
            </a:extLst>
          </p:cNvPr>
          <p:cNvSpPr txBox="1"/>
          <p:nvPr/>
        </p:nvSpPr>
        <p:spPr>
          <a:xfrm>
            <a:off x="9725296" y="404809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Advance Diversity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142986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3B34-6618-4C67-96C4-B7D960E4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Private organisation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E0FBA8-CB84-40A5-97B8-2C26CACE5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D26ED1-3BA7-4A6C-AA18-EF77656825AE}"/>
              </a:ext>
            </a:extLst>
          </p:cNvPr>
          <p:cNvSpPr txBox="1"/>
          <p:nvPr/>
        </p:nvSpPr>
        <p:spPr>
          <a:xfrm>
            <a:off x="9679915" y="312476"/>
            <a:ext cx="2566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NurseWatch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 organisation not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377549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0E199-1882-469C-B41E-1339B66D9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Regional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0557EB-43EB-4E6E-897B-BBC98B937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633009-8BA2-4B62-8B98-11F8B5E9B862}"/>
              </a:ext>
            </a:extLst>
          </p:cNvPr>
          <p:cNvSpPr txBox="1"/>
          <p:nvPr/>
        </p:nvSpPr>
        <p:spPr>
          <a:xfrm>
            <a:off x="9664336" y="381575"/>
            <a:ext cx="2527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2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ADSSI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 organisation not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1000090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58DB-E1B2-4B57-9BEA-3A85B388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Aged Care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41BE6-F754-4362-80F9-C1EB69062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0C9A5B-0B79-43CA-977E-DACC081DDF7A}"/>
              </a:ext>
            </a:extLst>
          </p:cNvPr>
          <p:cNvSpPr txBox="1"/>
          <p:nvPr/>
        </p:nvSpPr>
        <p:spPr>
          <a:xfrm>
            <a:off x="9739364" y="365125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NurseWatch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121333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A0A2-9D74-4F29-BE41-4E3B53CB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26322"/>
                </a:solidFill>
              </a:rPr>
              <a:t>HWEI Benchmark: Alcohol &amp; Other Drugs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A7A60C-CDB0-4E6E-873D-6335561DA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1275489"/>
            <a:ext cx="9360000" cy="4307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1482C5-080B-4379-9186-ECD5ADC650D3}"/>
              </a:ext>
            </a:extLst>
          </p:cNvPr>
          <p:cNvSpPr txBox="1"/>
          <p:nvPr/>
        </p:nvSpPr>
        <p:spPr>
          <a:xfrm>
            <a:off x="10091056" y="404809"/>
            <a:ext cx="2390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Top 3 Organisations: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Medibank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Uniting VIC/TAS</a:t>
            </a:r>
          </a:p>
        </p:txBody>
      </p:sp>
    </p:spTree>
    <p:extLst>
      <p:ext uri="{BB962C8B-B14F-4D97-AF65-F5344CB8AC3E}">
        <p14:creationId xmlns:p14="http://schemas.microsoft.com/office/powerpoint/2010/main" val="394324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IHW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6322"/>
      </a:accent1>
      <a:accent2>
        <a:srgbClr val="FCAF17"/>
      </a:accent2>
      <a:accent3>
        <a:srgbClr val="A5A5A5"/>
      </a:accent3>
      <a:accent4>
        <a:srgbClr val="FDCF73"/>
      </a:accent4>
      <a:accent5>
        <a:srgbClr val="F9C0A6"/>
      </a:accent5>
      <a:accent6>
        <a:srgbClr val="FEEFD0"/>
      </a:accent6>
      <a:hlink>
        <a:srgbClr val="F26322"/>
      </a:hlink>
      <a:folHlink>
        <a:srgbClr val="F2632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405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What is the HWEI?</vt:lpstr>
      <vt:lpstr>2021 HWEI: 100 point index</vt:lpstr>
      <vt:lpstr>HWEI Benchmark: All Submissions</vt:lpstr>
      <vt:lpstr>HWEI Benchmark: NFP/Charity</vt:lpstr>
      <vt:lpstr>HWEI Benchmark: Private organisation</vt:lpstr>
      <vt:lpstr>HWEI Benchmark: Regional</vt:lpstr>
      <vt:lpstr>HWEI Benchmark: Aged Care</vt:lpstr>
      <vt:lpstr>HWEI Benchmark: Alcohol &amp; Other Drugs</vt:lpstr>
      <vt:lpstr>HWEI Benchmark: Mental 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Data from the HWEI survey</dc:title>
  <dc:creator>Claire Allen</dc:creator>
  <cp:lastModifiedBy>Claire Allen</cp:lastModifiedBy>
  <cp:revision>4</cp:revision>
  <dcterms:created xsi:type="dcterms:W3CDTF">2021-05-19T23:59:07Z</dcterms:created>
  <dcterms:modified xsi:type="dcterms:W3CDTF">2021-05-20T00:42:59Z</dcterms:modified>
</cp:coreProperties>
</file>